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90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59" r:id="rId13"/>
    <p:sldId id="272" r:id="rId14"/>
    <p:sldId id="273" r:id="rId15"/>
    <p:sldId id="274" r:id="rId16"/>
    <p:sldId id="275" r:id="rId17"/>
    <p:sldId id="276" r:id="rId18"/>
    <p:sldId id="260" r:id="rId19"/>
    <p:sldId id="285" r:id="rId20"/>
    <p:sldId id="286" r:id="rId21"/>
    <p:sldId id="261" r:id="rId22"/>
    <p:sldId id="269" r:id="rId23"/>
    <p:sldId id="283" r:id="rId24"/>
    <p:sldId id="270" r:id="rId25"/>
    <p:sldId id="271" r:id="rId26"/>
    <p:sldId id="262" r:id="rId27"/>
    <p:sldId id="264" r:id="rId28"/>
    <p:sldId id="265" r:id="rId29"/>
    <p:sldId id="266" r:id="rId30"/>
    <p:sldId id="287" r:id="rId31"/>
    <p:sldId id="288" r:id="rId32"/>
    <p:sldId id="279" r:id="rId33"/>
    <p:sldId id="280" r:id="rId34"/>
    <p:sldId id="263" r:id="rId35"/>
    <p:sldId id="289" r:id="rId36"/>
    <p:sldId id="267" r:id="rId37"/>
    <p:sldId id="277" r:id="rId38"/>
    <p:sldId id="278" r:id="rId39"/>
    <p:sldId id="281" r:id="rId40"/>
    <p:sldId id="284" r:id="rId41"/>
    <p:sldId id="300" r:id="rId42"/>
    <p:sldId id="301" r:id="rId43"/>
    <p:sldId id="302" r:id="rId44"/>
    <p:sldId id="303" r:id="rId45"/>
    <p:sldId id="257" r:id="rId46"/>
    <p:sldId id="291" r:id="rId47"/>
    <p:sldId id="304" r:id="rId48"/>
    <p:sldId id="305" r:id="rId4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FF3399"/>
    <a:srgbClr val="78086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6AD9-3DE9-4367-ACC9-9905ABFC44A9}" type="datetimeFigureOut">
              <a:rPr lang="th-TH" smtClean="0"/>
              <a:pPr/>
              <a:t>01/02/57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8173-00E9-433F-AB87-D62238534EB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6AD9-3DE9-4367-ACC9-9905ABFC44A9}" type="datetimeFigureOut">
              <a:rPr lang="th-TH" smtClean="0"/>
              <a:pPr/>
              <a:t>01/02/57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8173-00E9-433F-AB87-D62238534EB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6AD9-3DE9-4367-ACC9-9905ABFC44A9}" type="datetimeFigureOut">
              <a:rPr lang="th-TH" smtClean="0"/>
              <a:pPr/>
              <a:t>01/02/57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8173-00E9-433F-AB87-D62238534EB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6AD9-3DE9-4367-ACC9-9905ABFC44A9}" type="datetimeFigureOut">
              <a:rPr lang="th-TH" smtClean="0"/>
              <a:pPr/>
              <a:t>01/02/57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8173-00E9-433F-AB87-D62238534EB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6AD9-3DE9-4367-ACC9-9905ABFC44A9}" type="datetimeFigureOut">
              <a:rPr lang="th-TH" smtClean="0"/>
              <a:pPr/>
              <a:t>01/02/57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8173-00E9-433F-AB87-D62238534EB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6AD9-3DE9-4367-ACC9-9905ABFC44A9}" type="datetimeFigureOut">
              <a:rPr lang="th-TH" smtClean="0"/>
              <a:pPr/>
              <a:t>01/02/57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8173-00E9-433F-AB87-D62238534EB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6AD9-3DE9-4367-ACC9-9905ABFC44A9}" type="datetimeFigureOut">
              <a:rPr lang="th-TH" smtClean="0"/>
              <a:pPr/>
              <a:t>01/02/57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8173-00E9-433F-AB87-D62238534EB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6AD9-3DE9-4367-ACC9-9905ABFC44A9}" type="datetimeFigureOut">
              <a:rPr lang="th-TH" smtClean="0"/>
              <a:pPr/>
              <a:t>01/02/57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8173-00E9-433F-AB87-D62238534EB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6AD9-3DE9-4367-ACC9-9905ABFC44A9}" type="datetimeFigureOut">
              <a:rPr lang="th-TH" smtClean="0"/>
              <a:pPr/>
              <a:t>01/02/57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8173-00E9-433F-AB87-D62238534EB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6AD9-3DE9-4367-ACC9-9905ABFC44A9}" type="datetimeFigureOut">
              <a:rPr lang="th-TH" smtClean="0"/>
              <a:pPr/>
              <a:t>01/02/57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8173-00E9-433F-AB87-D62238534EB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6AD9-3DE9-4367-ACC9-9905ABFC44A9}" type="datetimeFigureOut">
              <a:rPr lang="th-TH" smtClean="0"/>
              <a:pPr/>
              <a:t>01/02/57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8173-00E9-433F-AB87-D62238534EB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66AD9-3DE9-4367-ACC9-9905ABFC44A9}" type="datetimeFigureOut">
              <a:rPr lang="th-TH" smtClean="0"/>
              <a:pPr/>
              <a:t>01/02/57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8173-00E9-433F-AB87-D62238534EB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tcYFS413iI8/TMPNgzShKsI/AAAAAAAAAEA/YHuopWv_89s/s1600/untitled2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glamdring.baac.or.th/Upload/ContentPic/1285201724_72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142745" y="1412776"/>
            <a:ext cx="8858515" cy="2308324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เกษตร</a:t>
            </a:r>
            <a:r>
              <a:rPr lang="th-TH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ทฤษฎีใหม่</a:t>
            </a:r>
            <a:endParaRPr lang="en-US" sz="1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h-TH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813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77072"/>
            <a:ext cx="1038225" cy="1819276"/>
          </a:xfrm>
          <a:prstGeom prst="rect">
            <a:avLst/>
          </a:prstGeom>
          <a:noFill/>
        </p:spPr>
      </p:pic>
      <p:pic>
        <p:nvPicPr>
          <p:cNvPr id="11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4149080"/>
            <a:ext cx="1872208" cy="1884834"/>
          </a:xfrm>
          <a:prstGeom prst="rect">
            <a:avLst/>
          </a:prstGeom>
          <a:noFill/>
        </p:spPr>
      </p:pic>
      <p:pic>
        <p:nvPicPr>
          <p:cNvPr id="13" name="Picture 18" descr="http://horo.tlcthai.com/wp-content/uploads/2011/09/love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3717032"/>
            <a:ext cx="28575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rgbClr val="FF0066"/>
                </a:solidFill>
              </a:rPr>
              <a:t>30 % </a:t>
            </a:r>
            <a:r>
              <a:rPr lang="th-TH" sz="8800" b="1" dirty="0" smtClean="0">
                <a:solidFill>
                  <a:srgbClr val="FF0066"/>
                </a:solidFill>
              </a:rPr>
              <a:t>ปลูกไม้ผล พืชผัก</a:t>
            </a:r>
            <a:endParaRPr lang="th-TH" sz="88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/>
              <a:t>ปลูกไม้ผล พืชผัก ไม้ดอกไม้ประดับ พืชสมุนไพรพืชไร่ เพื่อใช้บริโภคหากมีเหลือก็นำไปจำหน่าย</a:t>
            </a:r>
            <a:endParaRPr lang="th-TH" sz="6000" b="1" dirty="0"/>
          </a:p>
        </p:txBody>
      </p:sp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01816"/>
            <a:ext cx="172819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rgbClr val="FF0066"/>
                </a:solidFill>
              </a:rPr>
              <a:t>10 % </a:t>
            </a:r>
            <a:r>
              <a:rPr lang="th-TH" sz="8800" b="1" dirty="0" smtClean="0">
                <a:solidFill>
                  <a:srgbClr val="FF0066"/>
                </a:solidFill>
              </a:rPr>
              <a:t>เป็นที่อยู่อาศัย</a:t>
            </a:r>
            <a:endParaRPr lang="th-TH" sz="88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7200" b="1" dirty="0" smtClean="0"/>
              <a:t>ที่อยู่อาศัย เลี้ยงปศุสัตว์ โรงเรือน ถนน และอื่น ๆ ตามความจำเป็น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97152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FF0000"/>
                </a:solidFill>
              </a:rPr>
              <a:t>การปลูกผักสวนครัว</a:t>
            </a:r>
            <a:endParaRPr lang="th-TH" sz="8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รูปยุวเกษตรกร\รูปในแปลง\101MSDCF\DSC02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01816"/>
            <a:ext cx="154766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ผักบุ้ง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8" descr="Copy of S63002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44824"/>
            <a:ext cx="8352927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0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ผักกวางตุ้ง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D:\รูปยุวเกษตรกร\รูปในแปลง\101MSDCF\DSC02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01816"/>
            <a:ext cx="147565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ผักชนิดต่างๆ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D:\รูปยุวเกษตรกร\รูปในแปลง\101MSDCF\DSC023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0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ชะอม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D:\รูปยุวเกษตรกร\รูปในแปลง\101MSDCF\DSC02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01816"/>
            <a:ext cx="154766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rgbClr val="C00000"/>
                </a:solidFill>
              </a:rPr>
              <a:t>การกำจัดศัตรูพืชโดยใช้กาวกับดัก</a:t>
            </a:r>
            <a:endParaRPr lang="th-TH" sz="54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D:\รูปยุวเกษตรกร\รูปในแปลง\101MSDCF\DSC02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869160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FF0000"/>
                </a:solidFill>
              </a:rPr>
              <a:t>ผักหวาน</a:t>
            </a:r>
            <a:endParaRPr lang="th-TH" sz="8800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101_02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44824"/>
            <a:ext cx="7992887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0"/>
            <a:ext cx="172819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ถั่วฝักยาว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D:\รูปรวม\DSC02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038724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endParaRPr lang="th-TH" dirty="0"/>
          </a:p>
        </p:txBody>
      </p:sp>
      <p:pic>
        <p:nvPicPr>
          <p:cNvPr id="4" name="Content Placeholder 3" descr="http://4.bp.blogspot.com/_tcYFS413iI8/TMPNgzShKsI/AAAAAAAAAEA/YHuopWv_89s/s320/untitled20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620688"/>
            <a:ext cx="856895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บวบ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D:\รูปรวม\DSC02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01816"/>
            <a:ext cx="161967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FF0000"/>
                </a:solidFill>
              </a:rPr>
              <a:t>ข้าวโพด</a:t>
            </a:r>
            <a:endParaRPr lang="th-TH" sz="88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101_01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3" y="1268760"/>
            <a:ext cx="8424936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0"/>
            <a:ext cx="1038225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C00000"/>
                </a:solidFill>
              </a:rPr>
              <a:t>การแปรรูปข้าวโพด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รูปถ่าย\101KM320\101_1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01816"/>
            <a:ext cx="154766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การปลูกกล้วย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D:\รูปเกษตร\DSC008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719051" y="1668621"/>
            <a:ext cx="7705898" cy="4389120"/>
          </a:xfrm>
          <a:prstGeom prst="rect">
            <a:avLst/>
          </a:prstGeom>
          <a:noFill/>
        </p:spPr>
      </p:pic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0"/>
            <a:ext cx="1038225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กล้วยแขก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รูปกล้วยฉาบแขก\DSC02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01816"/>
            <a:ext cx="140364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กล้วยฉาบ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รูปกล้วยฉาบแขก\DSC02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0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FF0000"/>
                </a:solidFill>
              </a:rPr>
              <a:t>การเพาะเห็ด</a:t>
            </a:r>
            <a:endParaRPr lang="th-TH" sz="8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รูปเกษตร\DSC00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1746655"/>
            <a:ext cx="8229600" cy="4233053"/>
          </a:xfrm>
          <a:prstGeom prst="rect">
            <a:avLst/>
          </a:prstGeom>
          <a:noFill/>
        </p:spPr>
      </p:pic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0"/>
            <a:ext cx="172819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C00000"/>
                </a:solidFill>
              </a:rPr>
              <a:t>การปลูกมะนาวในท่อซีเมนต์</a:t>
            </a:r>
            <a:endParaRPr lang="th-TH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101_02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91680" y="1916832"/>
            <a:ext cx="5112568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77072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C00000"/>
                </a:solidFill>
              </a:rPr>
              <a:t>การเลี้ยงปลาสวยงาม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DSC033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204864"/>
            <a:ext cx="8064896" cy="314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373216"/>
            <a:ext cx="1728192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การเลี้ยงปลาดุก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D:\ยุวประเทศ\กิจกรรมในแปลง\ปลาดุก\DSC04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797152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</a:rPr>
              <a:t>ปัญหา หลักของเกษตรกรในอดีต จนถึงปัจจุบัน</a:t>
            </a:r>
            <a:endParaRPr lang="th-TH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7100" b="1" dirty="0" smtClean="0"/>
              <a:t>การขาดแคลนน้ำเพื่อเกษตรกรรม</a:t>
            </a:r>
          </a:p>
          <a:p>
            <a:r>
              <a:rPr lang="th-TH" sz="7100" b="1" dirty="0" smtClean="0"/>
              <a:t>ระบบการปลูกพืชไม่มีหลักเกณฑ์</a:t>
            </a:r>
          </a:p>
          <a:p>
            <a:endParaRPr lang="th-TH" sz="6000" dirty="0"/>
          </a:p>
        </p:txBody>
      </p:sp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4725144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ปลาดุกร้า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D:\กิจกรรมแปรรูป\ปลาดุกร้า\DSC01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01816"/>
            <a:ext cx="154766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ปลาดุกแดดเดียว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D:\กิจกรรมแปรรูป\ปลาดุกแดดเดียว\DSC01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5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725144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การเลี้ยงไก่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D:\ยุวประเทศ\กิจกรรมในแปลง\ไก่\DSC01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01816"/>
            <a:ext cx="161967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5400" b="1" dirty="0" smtClean="0">
                <a:solidFill>
                  <a:srgbClr val="C00000"/>
                </a:solidFill>
              </a:rPr>
              <a:t>การเลี้ยงไก่</a:t>
            </a:r>
            <a:endParaRPr lang="th-TH" dirty="0"/>
          </a:p>
        </p:txBody>
      </p:sp>
      <p:pic>
        <p:nvPicPr>
          <p:cNvPr id="15362" name="Picture 2" descr="D:\ยุวประเทศ\กิจกรรมในแปลง\ไก่\DSC01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038724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FF0000"/>
                </a:solidFill>
              </a:rPr>
              <a:t>การทำปุ๋ยชีวภาพ</a:t>
            </a:r>
            <a:endParaRPr lang="th-TH" sz="88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101_00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39552" y="1412776"/>
            <a:ext cx="8136904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01816"/>
            <a:ext cx="172819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น้ำหมักชีวภาพ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D:\การเรียนการสอนกล่มการงานฯ\S63005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581128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C00000"/>
                </a:solidFill>
              </a:rPr>
              <a:t>การจักสานภาชนะ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รูป\117PHOTO\SAM_0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72819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800" b="1" dirty="0" smtClean="0">
                <a:solidFill>
                  <a:srgbClr val="C00000"/>
                </a:solidFill>
              </a:rPr>
              <a:t>การจำหน่าย</a:t>
            </a:r>
            <a:endParaRPr lang="th-TH" sz="88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D:\รูปยุวเกษตรกร\รูปในแปลง\101MSDCF\DSC02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725144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600" b="1" dirty="0" smtClean="0">
                <a:solidFill>
                  <a:srgbClr val="C00000"/>
                </a:solidFill>
              </a:rPr>
              <a:t>การให้ผลผลิตแก่ผู้มีพระคุณ</a:t>
            </a:r>
            <a:endParaRPr lang="th-TH" sz="66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D:\รูปยุวเกษตรกร\รูปในแปลง\101MSDCF\DSC02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28800"/>
            <a:ext cx="161967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600" b="1" dirty="0" smtClean="0">
                <a:solidFill>
                  <a:srgbClr val="C00000"/>
                </a:solidFill>
              </a:rPr>
              <a:t>ปลาสวยงามกำจัดลูกน้ำยุงลาย</a:t>
            </a:r>
            <a:endParaRPr lang="th-TH" sz="66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D:\ยุวประเทศ\กิจกรรมในแปลง\เลี้ยงปลาสวยงาม\DSC01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797152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rmAutofit fontScale="90000"/>
          </a:bodyPr>
          <a:lstStyle/>
          <a:p>
            <a:r>
              <a:rPr lang="th-TH" sz="9800" b="1" dirty="0" smtClean="0">
                <a:solidFill>
                  <a:srgbClr val="FF0000"/>
                </a:solidFill>
              </a:rPr>
              <a:t/>
            </a:r>
            <a:br>
              <a:rPr lang="th-TH" sz="9800" b="1" dirty="0" smtClean="0">
                <a:solidFill>
                  <a:srgbClr val="FF0000"/>
                </a:solidFill>
              </a:rPr>
            </a:br>
            <a:r>
              <a:rPr lang="th-TH" sz="9800" b="1" dirty="0" smtClean="0">
                <a:solidFill>
                  <a:srgbClr val="FF0000"/>
                </a:solidFill>
              </a:rPr>
              <a:t/>
            </a:r>
            <a:br>
              <a:rPr lang="th-TH" sz="9800" b="1" dirty="0" smtClean="0">
                <a:solidFill>
                  <a:srgbClr val="FF0000"/>
                </a:solidFill>
              </a:rPr>
            </a:br>
            <a:r>
              <a:rPr lang="th-TH" sz="9800" b="1" dirty="0" smtClean="0">
                <a:solidFill>
                  <a:srgbClr val="FF0000"/>
                </a:solidFill>
              </a:rPr>
              <a:t>ทฤษฎี ใหม่ : ทำไมใหม่</a:t>
            </a:r>
            <a:br>
              <a:rPr lang="th-TH" sz="9800" b="1" dirty="0" smtClean="0">
                <a:solidFill>
                  <a:srgbClr val="FF0000"/>
                </a:solidFill>
              </a:rPr>
            </a:br>
            <a:r>
              <a:rPr lang="th-TH" sz="9800" b="1" dirty="0" smtClean="0">
                <a:solidFill>
                  <a:srgbClr val="FF0000"/>
                </a:solidFill>
              </a:rPr>
              <a:t/>
            </a:r>
            <a:br>
              <a:rPr lang="th-TH" sz="9800" b="1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6600" b="1" dirty="0" smtClean="0"/>
              <a:t>1. </a:t>
            </a:r>
            <a:r>
              <a:rPr lang="th-TH" sz="6600" b="1" dirty="0" smtClean="0"/>
              <a:t>มีการบริหารและจัดแบ่งที่ดินแปลงเล็ก ออกเป็นสัดส่วนที่ชัดเจน เพื่อประโยชน์สูงสุดของเกษตรกร ซึ่งไม่เคยมีใครคิดมาก่อน</a:t>
            </a:r>
            <a:endParaRPr lang="en-US" sz="6600" b="1" dirty="0" smtClean="0"/>
          </a:p>
          <a:p>
            <a:endParaRPr lang="th-TH" dirty="0"/>
          </a:p>
        </p:txBody>
      </p:sp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4941168"/>
            <a:ext cx="172819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7200" b="1" dirty="0" smtClean="0">
                <a:solidFill>
                  <a:srgbClr val="C00000"/>
                </a:solidFill>
              </a:rPr>
              <a:t>การทำบัญชีรายรับรายจ่าย</a:t>
            </a:r>
            <a:endParaRPr lang="th-TH" sz="72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584" y="1935163"/>
            <a:ext cx="7056784" cy="4389437"/>
          </a:xfrm>
          <a:noFill/>
        </p:spPr>
      </p:pic>
      <p:pic>
        <p:nvPicPr>
          <p:cNvPr id="5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72819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FF0066"/>
                </a:solidFill>
              </a:rPr>
              <a:t>ประโยชน์ของทฤษฎีใหม่</a:t>
            </a:r>
            <a:endParaRPr lang="th-TH" sz="88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6600" b="1" dirty="0" smtClean="0"/>
              <a:t>ให้ประชาชนพออยู่พอกินสมควรแก่อัตภาพในระดับที่ประหยัด ไม่อดอยาก และเลี้ยงตนเองได้</a:t>
            </a:r>
            <a:endParaRPr lang="en-US" sz="6600" b="1" dirty="0" smtClean="0"/>
          </a:p>
          <a:p>
            <a:endParaRPr lang="th-TH" dirty="0"/>
          </a:p>
        </p:txBody>
      </p:sp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73216"/>
            <a:ext cx="1038225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FF0066"/>
                </a:solidFill>
              </a:rPr>
              <a:t>ประโยชน์ของทฤษฎีใหม่</a:t>
            </a:r>
            <a:endParaRPr lang="th-TH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/>
              <a:t>ในหน้าแล้งมีน้ำน้อยก็สามารถเอาน้ำที่เก็บไว้ในสระ มาปลูกพืชผักต่าง ๆ ได้ แม้แต่ข้าวก็ยังปลูกได้</a:t>
            </a:r>
            <a:endParaRPr lang="th-TH" sz="6600" b="1" dirty="0"/>
          </a:p>
        </p:txBody>
      </p:sp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4941168"/>
            <a:ext cx="172819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FF0066"/>
                </a:solidFill>
              </a:rPr>
              <a:t>ประโยชน์ของทฤษฎีใหม่</a:t>
            </a:r>
            <a:endParaRPr lang="th-TH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/>
              <a:t>ในปีที่ฝนตกตามฤดูกาลโดยมีน้ำดีตลอดปี ทฤษฎีใหม่นี้ก็สามารถสร้างรายได้ให้ร่ำรวยขึ้นได้</a:t>
            </a:r>
            <a:endParaRPr lang="th-TH" sz="6600" b="1" dirty="0"/>
          </a:p>
        </p:txBody>
      </p:sp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13176"/>
            <a:ext cx="929524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FF0066"/>
                </a:solidFill>
              </a:rPr>
              <a:t>ประโยชน์ของทฤษฎีใหม่</a:t>
            </a:r>
            <a:endParaRPr lang="th-TH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/>
              <a:t>กรณีที่เกิดอุทกภัยก็สามารถที่จะฟื้นตัว และช่วยตัวเองได้ในระดับหนึ่ง</a:t>
            </a:r>
            <a:endParaRPr lang="th-TH" sz="6600" b="1" dirty="0"/>
          </a:p>
        </p:txBody>
      </p:sp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869160"/>
            <a:ext cx="172819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Content Placeholder 3" descr="http://glamdring.baac.or.th/Upload/ContentPic/1285201724_72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620688"/>
            <a:ext cx="84249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038724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404664"/>
            <a:ext cx="1316832" cy="1143000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8" name="Content Placeholder 7" descr="http://img819.imageshack.us/img819/6407/74427873.pn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097172" y="1600200"/>
            <a:ext cx="69496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800" b="1" kern="1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/>
                <a:cs typeface="Angsana New"/>
              </a:rPr>
              <a:t>พอมี พออยู่ พอกิน</a:t>
            </a:r>
            <a:endParaRPr lang="th-TH" sz="88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6084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201816"/>
            <a:ext cx="115212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348880"/>
            <a:ext cx="5688632" cy="1143000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9600" b="1" dirty="0" smtClean="0">
                <a:solidFill>
                  <a:srgbClr val="009900"/>
                </a:solidFill>
              </a:rPr>
              <a:t>ขอบคุณค่ะ</a:t>
            </a:r>
            <a:endParaRPr lang="th-TH" sz="9600" b="1" dirty="0">
              <a:solidFill>
                <a:srgbClr val="00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8544" y="4005064"/>
            <a:ext cx="1656184" cy="1545035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61448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6296" y="1988840"/>
            <a:ext cx="1728192" cy="1656184"/>
          </a:xfrm>
          <a:prstGeom prst="rect">
            <a:avLst/>
          </a:prstGeom>
          <a:noFill/>
        </p:spPr>
      </p:pic>
      <p:pic>
        <p:nvPicPr>
          <p:cNvPr id="61454" name="Picture 14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44824"/>
            <a:ext cx="1038225" cy="1819276"/>
          </a:xfrm>
          <a:prstGeom prst="rect">
            <a:avLst/>
          </a:prstGeom>
          <a:noFill/>
        </p:spPr>
      </p:pic>
      <p:pic>
        <p:nvPicPr>
          <p:cNvPr id="61458" name="Picture 18" descr="http://horo.tlcthai.com/wp-content/uploads/2011/09/love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3933825"/>
            <a:ext cx="28575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solidFill>
                  <a:srgbClr val="009900"/>
                </a:solidFill>
              </a:rPr>
              <a:t>พื้นที่ </a:t>
            </a:r>
            <a:r>
              <a:rPr lang="en-US" sz="8000" b="1" dirty="0" smtClean="0">
                <a:solidFill>
                  <a:srgbClr val="009900"/>
                </a:solidFill>
              </a:rPr>
              <a:t>10  </a:t>
            </a:r>
            <a:r>
              <a:rPr lang="th-TH" sz="8000" b="1" dirty="0" smtClean="0">
                <a:solidFill>
                  <a:srgbClr val="009900"/>
                </a:solidFill>
              </a:rPr>
              <a:t>ไร่  ทำเกษตรตามแนวทฤษฎีใหม่</a:t>
            </a:r>
          </a:p>
          <a:p>
            <a:r>
              <a:rPr lang="th-TH" sz="8000" b="1" dirty="0" smtClean="0">
                <a:solidFill>
                  <a:srgbClr val="009900"/>
                </a:solidFill>
              </a:rPr>
              <a:t>วาดภาพประกอบ</a:t>
            </a:r>
          </a:p>
          <a:p>
            <a:r>
              <a:rPr lang="th-TH" sz="8000" b="1" dirty="0" smtClean="0">
                <a:solidFill>
                  <a:srgbClr val="009900"/>
                </a:solidFill>
              </a:rPr>
              <a:t>นำเสนอ</a:t>
            </a:r>
            <a:endParaRPr lang="th-TH" sz="8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1143000"/>
          </a:xfrm>
        </p:spPr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FF0000"/>
                </a:solidFill>
              </a:rPr>
              <a:t>ทฤษฎี ใหม่ : ทำไมใหม่</a:t>
            </a:r>
            <a:endParaRPr lang="th-TH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b="1" dirty="0" smtClean="0"/>
              <a:t>2. </a:t>
            </a:r>
            <a:r>
              <a:rPr lang="th-TH" sz="6000" b="1" dirty="0" smtClean="0"/>
              <a:t>มีการคำนวณโดยหลักวิชาการ เกี่ยวกับปริมาณน้ำที่จะกักเก็บให้พอเพียง ต่อการเพาะปลูกได้ตลอดปี</a:t>
            </a:r>
            <a:endParaRPr lang="en-US" sz="6000" b="1" dirty="0" smtClean="0"/>
          </a:p>
          <a:p>
            <a:endParaRPr lang="th-TH" dirty="0"/>
          </a:p>
        </p:txBody>
      </p:sp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38724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FF0000"/>
                </a:solidFill>
              </a:rPr>
              <a:t>ทฤษฎี ใหม่ : ทำไมใหม่</a:t>
            </a:r>
            <a:endParaRPr lang="th-TH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3. </a:t>
            </a:r>
            <a:r>
              <a:rPr lang="th-TH" sz="6600" b="1" dirty="0" smtClean="0"/>
              <a:t>มีการวางแผนที่สมบูรณ์แบบ สำหรับเกษตรกรรายย่อย</a:t>
            </a:r>
          </a:p>
          <a:p>
            <a:pPr>
              <a:buNone/>
            </a:pPr>
            <a:r>
              <a:rPr lang="th-TH" sz="6600" b="1" dirty="0" smtClean="0"/>
              <a:t>            </a:t>
            </a:r>
            <a:r>
              <a:rPr lang="th-TH" sz="6600" b="1" dirty="0" smtClean="0">
                <a:solidFill>
                  <a:srgbClr val="7030A0"/>
                </a:solidFill>
              </a:rPr>
              <a:t>ผลิต     รวมกลุ่ม </a:t>
            </a:r>
          </a:p>
          <a:p>
            <a:pPr>
              <a:buNone/>
            </a:pPr>
            <a:r>
              <a:rPr lang="th-TH" sz="6600" b="1" dirty="0" smtClean="0">
                <a:solidFill>
                  <a:srgbClr val="7030A0"/>
                </a:solidFill>
              </a:rPr>
              <a:t>         ร่วมมือกับแหล่งเงิน</a:t>
            </a:r>
            <a:endParaRPr lang="th-TH" sz="6600" b="1" dirty="0">
              <a:solidFill>
                <a:srgbClr val="7030A0"/>
              </a:solidFill>
            </a:endParaRPr>
          </a:p>
        </p:txBody>
      </p:sp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941168"/>
            <a:ext cx="172819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Content Placeholder 5" descr="http://www.bannairien.org/thaifather/index_files/slice.gif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548680"/>
            <a:ext cx="828092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038724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66"/>
                </a:solidFill>
              </a:rPr>
              <a:t>30 % </a:t>
            </a:r>
            <a:r>
              <a:rPr lang="th-TH" sz="8800" b="1" dirty="0" smtClean="0">
                <a:solidFill>
                  <a:srgbClr val="FF0066"/>
                </a:solidFill>
              </a:rPr>
              <a:t>ใช้ในการขุดสระ</a:t>
            </a:r>
            <a:endParaRPr lang="th-TH" sz="88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4800" b="1" dirty="0" smtClean="0"/>
              <a:t>เพื่อใช้กักเก็บน้ำในฤดูฝน</a:t>
            </a:r>
            <a:br>
              <a:rPr lang="th-TH" sz="4800" b="1" dirty="0" smtClean="0"/>
            </a:br>
            <a:r>
              <a:rPr lang="th-TH" sz="4800" b="1" dirty="0" smtClean="0"/>
              <a:t>ไปใช้ในการเกษตร ได้ตลอดปีและยังสามารถเลี้ยงปลาและปลูกพืชน้ำ พืชริมสระ เพื่อเพิ่มรายได้ให้กับครอบครัว</a:t>
            </a:r>
            <a:endParaRPr lang="th-TH" sz="4800" b="1" dirty="0"/>
          </a:p>
        </p:txBody>
      </p:sp>
      <p:pic>
        <p:nvPicPr>
          <p:cNvPr id="4" name="Picture 8" descr="http://pongphun.files.wordpress.com/2009/11/ctoon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01816"/>
            <a:ext cx="172819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rgbClr val="FF0066"/>
                </a:solidFill>
              </a:rPr>
              <a:t>30 % </a:t>
            </a:r>
            <a:r>
              <a:rPr lang="th-TH" sz="8800" b="1" dirty="0" smtClean="0">
                <a:solidFill>
                  <a:srgbClr val="FF0066"/>
                </a:solidFill>
              </a:rPr>
              <a:t>ใช้ปลูกข้าว</a:t>
            </a:r>
            <a:endParaRPr lang="th-TH" sz="88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/>
              <a:t>เพื่อใช้บริโภคในครัวเรือนให้เพียงพอตลอดปี </a:t>
            </a:r>
          </a:p>
          <a:p>
            <a:r>
              <a:rPr lang="th-TH" sz="6600" b="1" dirty="0" smtClean="0"/>
              <a:t> เลี้ยงปลาในนาข้าว</a:t>
            </a:r>
            <a:endParaRPr lang="th-TH" sz="6600" b="1" dirty="0"/>
          </a:p>
        </p:txBody>
      </p:sp>
      <p:pic>
        <p:nvPicPr>
          <p:cNvPr id="4" name="Picture 6" descr="http://t3.gstatic.com/images?q=tbn:ANd9GcQSQfMdP19a4JerXy1_aNfRqYHnlY7HWU_3KopKv9amZTseMY-B&amp;t=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797152"/>
            <a:ext cx="1038225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401</Words>
  <Application>Microsoft Office PowerPoint</Application>
  <PresentationFormat>นำเสนอทางหน้าจอ (4:3)</PresentationFormat>
  <Paragraphs>63</Paragraphs>
  <Slides>48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48</vt:i4>
      </vt:variant>
    </vt:vector>
  </HeadingPairs>
  <TitlesOfParts>
    <vt:vector size="49" baseType="lpstr">
      <vt:lpstr>Office Theme</vt:lpstr>
      <vt:lpstr>ภาพนิ่ง 1</vt:lpstr>
      <vt:lpstr>ภาพนิ่ง 2</vt:lpstr>
      <vt:lpstr>ปัญหา หลักของเกษตรกรในอดีต จนถึงปัจจุบัน</vt:lpstr>
      <vt:lpstr>  ทฤษฎี ใหม่ : ทำไมใหม่   </vt:lpstr>
      <vt:lpstr>ทฤษฎี ใหม่ : ทำไมใหม่</vt:lpstr>
      <vt:lpstr>ทฤษฎี ใหม่ : ทำไมใหม่</vt:lpstr>
      <vt:lpstr>ภาพนิ่ง 7</vt:lpstr>
      <vt:lpstr>30 % ใช้ในการขุดสระ</vt:lpstr>
      <vt:lpstr>30 % ใช้ปลูกข้าว</vt:lpstr>
      <vt:lpstr>30 % ปลูกไม้ผล พืชผัก</vt:lpstr>
      <vt:lpstr>10 % เป็นที่อยู่อาศัย</vt:lpstr>
      <vt:lpstr>การปลูกผักสวนครัว</vt:lpstr>
      <vt:lpstr>ผักบุ้ง</vt:lpstr>
      <vt:lpstr>ผักกวางตุ้ง</vt:lpstr>
      <vt:lpstr>ผักชนิดต่างๆ</vt:lpstr>
      <vt:lpstr>ชะอม</vt:lpstr>
      <vt:lpstr>การกำจัดศัตรูพืชโดยใช้กาวกับดัก</vt:lpstr>
      <vt:lpstr>ผักหวาน</vt:lpstr>
      <vt:lpstr>ถั่วฝักยาว</vt:lpstr>
      <vt:lpstr>บวบ</vt:lpstr>
      <vt:lpstr>ข้าวโพด</vt:lpstr>
      <vt:lpstr>การแปรรูปข้าวโพด</vt:lpstr>
      <vt:lpstr>การปลูกกล้วย</vt:lpstr>
      <vt:lpstr>กล้วยแขก</vt:lpstr>
      <vt:lpstr>กล้วยฉาบ</vt:lpstr>
      <vt:lpstr>การเพาะเห็ด</vt:lpstr>
      <vt:lpstr>การปลูกมะนาวในท่อซีเมนต์</vt:lpstr>
      <vt:lpstr>การเลี้ยงปลาสวยงาม</vt:lpstr>
      <vt:lpstr>การเลี้ยงปลาดุก</vt:lpstr>
      <vt:lpstr>ปลาดุกร้า</vt:lpstr>
      <vt:lpstr>ปลาดุกแดดเดียว</vt:lpstr>
      <vt:lpstr>การเลี้ยงไก่</vt:lpstr>
      <vt:lpstr>การเลี้ยงไก่</vt:lpstr>
      <vt:lpstr>การทำปุ๋ยชีวภาพ</vt:lpstr>
      <vt:lpstr>น้ำหมักชีวภาพ</vt:lpstr>
      <vt:lpstr>การจักสานภาชนะ</vt:lpstr>
      <vt:lpstr>การจำหน่าย</vt:lpstr>
      <vt:lpstr>การให้ผลผลิตแก่ผู้มีพระคุณ</vt:lpstr>
      <vt:lpstr>ปลาสวยงามกำจัดลูกน้ำยุงลาย</vt:lpstr>
      <vt:lpstr>การทำบัญชีรายรับรายจ่าย</vt:lpstr>
      <vt:lpstr>ประโยชน์ของทฤษฎีใหม่</vt:lpstr>
      <vt:lpstr>ประโยชน์ของทฤษฎีใหม่</vt:lpstr>
      <vt:lpstr>ประโยชน์ของทฤษฎีใหม่</vt:lpstr>
      <vt:lpstr>ประโยชน์ของทฤษฎีใหม่</vt:lpstr>
      <vt:lpstr>ภาพนิ่ง 45</vt:lpstr>
      <vt:lpstr>ภาพนิ่ง 46</vt:lpstr>
      <vt:lpstr>ขอบคุณค่ะ</vt:lpstr>
      <vt:lpstr>ภาพนิ่ง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sawat</cp:lastModifiedBy>
  <cp:revision>12</cp:revision>
  <dcterms:created xsi:type="dcterms:W3CDTF">2013-04-17T13:50:33Z</dcterms:created>
  <dcterms:modified xsi:type="dcterms:W3CDTF">2014-02-01T14:51:55Z</dcterms:modified>
</cp:coreProperties>
</file>