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66" r:id="rId2"/>
    <p:sldId id="267" r:id="rId3"/>
    <p:sldId id="308" r:id="rId4"/>
    <p:sldId id="309" r:id="rId5"/>
    <p:sldId id="310" r:id="rId6"/>
    <p:sldId id="311" r:id="rId7"/>
    <p:sldId id="307" r:id="rId8"/>
    <p:sldId id="291" r:id="rId9"/>
    <p:sldId id="292" r:id="rId10"/>
    <p:sldId id="298" r:id="rId11"/>
    <p:sldId id="299" r:id="rId12"/>
    <p:sldId id="300" r:id="rId13"/>
    <p:sldId id="301" r:id="rId14"/>
    <p:sldId id="302" r:id="rId15"/>
    <p:sldId id="303" r:id="rId16"/>
    <p:sldId id="274" r:id="rId17"/>
    <p:sldId id="275" r:id="rId18"/>
    <p:sldId id="276" r:id="rId19"/>
    <p:sldId id="293" r:id="rId20"/>
    <p:sldId id="294" r:id="rId21"/>
    <p:sldId id="295" r:id="rId22"/>
    <p:sldId id="296" r:id="rId23"/>
    <p:sldId id="285" r:id="rId24"/>
    <p:sldId id="304" r:id="rId25"/>
    <p:sldId id="305" r:id="rId26"/>
    <p:sldId id="280" r:id="rId27"/>
    <p:sldId id="281" r:id="rId28"/>
    <p:sldId id="282" r:id="rId29"/>
    <p:sldId id="283" r:id="rId30"/>
    <p:sldId id="284" r:id="rId31"/>
    <p:sldId id="306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3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ปีการศึกษา 2557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41.05</c:v>
                </c:pt>
                <c:pt idx="1">
                  <c:v>41.54</c:v>
                </c:pt>
                <c:pt idx="2">
                  <c:v>30.24</c:v>
                </c:pt>
                <c:pt idx="3">
                  <c:v>30.27</c:v>
                </c:pt>
                <c:pt idx="4">
                  <c:v>36.97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ปีการศึกษา 2558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47.74</c:v>
                </c:pt>
                <c:pt idx="1">
                  <c:v>49.65</c:v>
                </c:pt>
                <c:pt idx="2">
                  <c:v>33.42</c:v>
                </c:pt>
                <c:pt idx="3">
                  <c:v>39.04</c:v>
                </c:pt>
                <c:pt idx="4">
                  <c:v>39.93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ปีการศึกษา 2559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48.48</c:v>
                </c:pt>
                <c:pt idx="1">
                  <c:v>44.55</c:v>
                </c:pt>
                <c:pt idx="2">
                  <c:v>24.88</c:v>
                </c:pt>
                <c:pt idx="3">
                  <c:v>36.64</c:v>
                </c:pt>
                <c:pt idx="4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595136"/>
        <c:axId val="49596672"/>
        <c:axId val="0"/>
      </c:bar3DChart>
      <c:catAx>
        <c:axId val="4959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49596672"/>
        <c:crosses val="autoZero"/>
        <c:auto val="1"/>
        <c:lblAlgn val="ctr"/>
        <c:lblOffset val="100"/>
        <c:noMultiLvlLbl val="0"/>
      </c:catAx>
      <c:valAx>
        <c:axId val="49596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9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ปีการศึกษา 2557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สังคมศึกษาฯ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31.86</c:v>
                </c:pt>
                <c:pt idx="1">
                  <c:v>43.38</c:v>
                </c:pt>
                <c:pt idx="2">
                  <c:v>23.93</c:v>
                </c:pt>
                <c:pt idx="3">
                  <c:v>25.51</c:v>
                </c:pt>
                <c:pt idx="4">
                  <c:v>34.33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ปีการศึกษา 2558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สังคมศึกษาฯ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39.06</c:v>
                </c:pt>
                <c:pt idx="1">
                  <c:v>39.81</c:v>
                </c:pt>
                <c:pt idx="2">
                  <c:v>25.37</c:v>
                </c:pt>
                <c:pt idx="3">
                  <c:v>23.97</c:v>
                </c:pt>
                <c:pt idx="4">
                  <c:v>30.1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ปีการศึกษา 2559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ภาษาไทย</c:v>
                </c:pt>
                <c:pt idx="1">
                  <c:v>สังคมศึกษาฯ</c:v>
                </c:pt>
                <c:pt idx="2">
                  <c:v>ภาษาอังกฤษ</c:v>
                </c:pt>
                <c:pt idx="3">
                  <c:v>คณิตศาสตร์</c:v>
                </c:pt>
                <c:pt idx="4">
                  <c:v>วิทยาศาสตร์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40.18</c:v>
                </c:pt>
                <c:pt idx="1">
                  <c:v>41.32</c:v>
                </c:pt>
                <c:pt idx="2">
                  <c:v>24.15</c:v>
                </c:pt>
                <c:pt idx="3">
                  <c:v>22.95</c:v>
                </c:pt>
                <c:pt idx="4">
                  <c:v>30.71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74528"/>
        <c:axId val="66776064"/>
      </c:barChart>
      <c:catAx>
        <c:axId val="6677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66776064"/>
        <c:crosses val="autoZero"/>
        <c:auto val="1"/>
        <c:lblAlgn val="ctr"/>
        <c:lblOffset val="100"/>
        <c:noMultiLvlLbl val="0"/>
      </c:catAx>
      <c:valAx>
        <c:axId val="66776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774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B7B32-7EFE-4DD3-B93B-F09006C20068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DA7D-35AF-4D0D-8A16-73DD730632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32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anose="020B0304020202020204" pitchFamily="34" charset="-34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</a:pPr>
            <a:fld id="{3D9A6894-A869-46E6-AEF3-03E25D962E36}" type="slidenum">
              <a:rPr lang="th-TH"/>
              <a:pPr>
                <a:spcBef>
                  <a:spcPct val="0"/>
                </a:spcBef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087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 copy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1" y="773113"/>
            <a:ext cx="595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28625" y="6454775"/>
            <a:ext cx="828675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6FFD-9EEC-4970-BA2F-627F7380AC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28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2 copy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1" y="773113"/>
            <a:ext cx="5953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28625" y="6454775"/>
            <a:ext cx="8286750" cy="2873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6FFD-9EEC-4970-BA2F-627F7380AC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337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A394E5-A462-4247-B891-32E14567FA2C}" type="slidenum">
              <a:rPr lang="th-TH" smtClean="0"/>
              <a:t>‹#›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2CF4C2E-EEB2-408E-8B7C-08B0D53783DE}" type="datetimeFigureOut">
              <a:rPr lang="th-TH" smtClean="0"/>
              <a:t>11/04/60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7036" y="1205346"/>
            <a:ext cx="8832271" cy="2761133"/>
            <a:chOff x="145472" y="1496291"/>
            <a:chExt cx="8832271" cy="2761133"/>
          </a:xfrm>
        </p:grpSpPr>
        <p:sp>
          <p:nvSpPr>
            <p:cNvPr id="4" name="TextBox 3"/>
            <p:cNvSpPr txBox="1"/>
            <p:nvPr/>
          </p:nvSpPr>
          <p:spPr>
            <a:xfrm>
              <a:off x="145472" y="2318432"/>
              <a:ext cx="88322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การวิเคราะห์ผลการประเมินระดับชาติและ</a:t>
              </a:r>
            </a:p>
            <a:p>
              <a:pPr algn="ctr"/>
              <a:r>
                <a:rPr lang="th-TH" sz="4000" b="1" dirty="0" smtClean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การวิเคราะห์ตัวชี้วัดในการทดสอบทางการศึกษาระดับชาติ </a:t>
              </a:r>
              <a:r>
                <a:rPr lang="th-TH" sz="40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40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NT/O-NET)</a:t>
              </a:r>
              <a:endPara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52302" y="1496291"/>
              <a:ext cx="34186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h-TH" sz="5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71800" y="5707084"/>
            <a:ext cx="550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กลุ่มงานวัดและประเมินผลการจัดการศึกษา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สพป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.ชลบุรี เขต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3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94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 12"/>
          <p:cNvSpPr/>
          <p:nvPr/>
        </p:nvSpPr>
        <p:spPr>
          <a:xfrm>
            <a:off x="179512" y="197171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ผลการทดสอบระดับชาติขั้นพื้นฐาน ชั้นประถมศึกษาปีที่ 6 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ปีการศึกษา 2559</a:t>
            </a: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สำนักงานเขตพื้นที่การศึกษาประถมศึกษาชลบุรี เขต 3</a:t>
            </a:r>
          </a:p>
          <a:p>
            <a:pPr algn="ctr"/>
            <a:endParaRPr lang="th-TH" sz="3200" dirty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aphicFrame>
        <p:nvGraphicFramePr>
          <p:cNvPr id="14" name="ตาราง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47425"/>
              </p:ext>
            </p:extLst>
          </p:nvPr>
        </p:nvGraphicFramePr>
        <p:xfrm>
          <a:off x="179512" y="1772812"/>
          <a:ext cx="8136904" cy="4968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802"/>
                <a:gridCol w="1937358"/>
                <a:gridCol w="2011872"/>
                <a:gridCol w="2011872"/>
              </a:tblGrid>
              <a:tr h="6210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สาระการเรียนรู้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ระดับประเทศ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ระดับสังกัด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ระดับเขตพื้นที่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 </a:t>
                      </a:r>
                      <a:r>
                        <a:rPr lang="th-TH" sz="1600" dirty="0" smtClean="0">
                          <a:effectLst/>
                        </a:rPr>
                        <a:t>       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 </a:t>
                      </a:r>
                      <a:r>
                        <a:rPr lang="th-TH" sz="1600" dirty="0" smtClean="0">
                          <a:effectLst/>
                        </a:rPr>
                        <a:t>       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 </a:t>
                      </a:r>
                      <a:r>
                        <a:rPr lang="th-TH" sz="1600" dirty="0" smtClean="0">
                          <a:effectLst/>
                        </a:rPr>
                        <a:t>        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ภาษาไทย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49.33</a:t>
                      </a:r>
                      <a:r>
                        <a:rPr lang="th-TH" sz="1600" dirty="0">
                          <a:effectLst/>
                        </a:rPr>
                        <a:t>    </a:t>
                      </a:r>
                      <a:r>
                        <a:rPr lang="en-US" sz="1600" dirty="0">
                          <a:effectLst/>
                        </a:rPr>
                        <a:t>52.98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+3.65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48.36</a:t>
                      </a:r>
                      <a:r>
                        <a:rPr lang="th-TH" sz="1600" dirty="0">
                          <a:effectLst/>
                        </a:rPr>
                        <a:t>    </a:t>
                      </a:r>
                      <a:r>
                        <a:rPr lang="en-US" sz="1600" dirty="0">
                          <a:effectLst/>
                        </a:rPr>
                        <a:t>51.88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+3.52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46.98   51.04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+4.06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สังคมศึกษา ศาสนา 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49.18    46.68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-2.50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47.64    45.08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-2.56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46.75   45.06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-1.69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ภาษาอังกฤษ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40.31    34.59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-5.72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36.61    31.11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-5.50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34.58   29.95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-4.63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คณิตศาสตร์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43.47    40.47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-3.00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41.76    38.76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-3.00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38.58   36.73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-1.85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วิทยาศาสตร์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42.59    41.22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-1.37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41.55    40.27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-1.28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39.84   39.30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-0.54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210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รวมเฉลี่ยร้อยละ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44.97    43.18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-1.79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43.18    41.42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-1.76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41.34   40.41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-0.93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7060633"/>
              </p:ext>
            </p:extLst>
          </p:nvPr>
        </p:nvGraphicFramePr>
        <p:xfrm>
          <a:off x="323528" y="960994"/>
          <a:ext cx="8064896" cy="5809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873"/>
                <a:gridCol w="2016341"/>
                <a:gridCol w="2016341"/>
                <a:gridCol w="2016341"/>
              </a:tblGrid>
              <a:tr h="1133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  <a:endParaRPr lang="en-US" sz="28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  <a:endParaRPr lang="th-TH" sz="28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2558</a:t>
                      </a:r>
                      <a:endParaRPr lang="en-US" sz="18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8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ภาษาไทย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41.05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47.74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48.48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สังคมศึกษาฯ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41.54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49.65</a:t>
                      </a:r>
                      <a:endParaRPr lang="th-TH" sz="2800" dirty="0">
                        <a:solidFill>
                          <a:srgbClr val="00B05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44.55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ภาษาอังกฤษ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30.24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33.42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24.88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คณิตศาสตร์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30.27 </a:t>
                      </a:r>
                    </a:p>
                    <a:p>
                      <a:pPr algn="ctr"/>
                      <a:endParaRPr lang="th-TH" sz="16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39.04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36.64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วิทยาศาสตร์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36.97 </a:t>
                      </a:r>
                    </a:p>
                    <a:p>
                      <a:pPr algn="ctr"/>
                      <a:endParaRPr lang="th-TH" sz="16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39.93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38.40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เฉลี่ยรวม</a:t>
                      </a:r>
                      <a:endParaRPr lang="en-US" sz="28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36.01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41.96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38.59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223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ค่าเฉลี่ยผลการทดสอบ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ชั้น ป.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ย้อนหลัง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3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ปี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5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1565139"/>
              </p:ext>
            </p:extLst>
          </p:nvPr>
        </p:nvGraphicFramePr>
        <p:xfrm>
          <a:off x="304800" y="381000"/>
          <a:ext cx="77724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5805264"/>
            <a:ext cx="7772400" cy="594360"/>
          </a:xfrm>
        </p:spPr>
        <p:txBody>
          <a:bodyPr/>
          <a:lstStyle/>
          <a:p>
            <a:pPr lvl="0"/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ผลการทดสอบ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ชั้น ป.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6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ย้อนหลัง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3 </a:t>
            </a:r>
            <a:r>
              <a:rPr lang="th-TH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ปี</a:t>
            </a:r>
            <a:r>
              <a:rPr lang="th-TH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32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56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18864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ผลการทดสอบระดับชาติขั้นพื้นฐาน ชั้นมัธยมศึกษาปีที่ </a:t>
            </a:r>
            <a:r>
              <a:rPr lang="en-US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3</a:t>
            </a:r>
            <a:endParaRPr lang="th-TH" b="1" dirty="0" smtClean="0">
              <a:solidFill>
                <a:srgbClr val="00206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ปีการศึกษา 2559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 New" pitchFamily="34" charset="-34"/>
                <a:cs typeface="TH Sarabun New" pitchFamily="34" charset="-34"/>
              </a:rPr>
              <a:t>สำนักงานเขตพื้นที่การศึกษาประถมศึกษาชลบุรี เขต 3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72678"/>
              </p:ext>
            </p:extLst>
          </p:nvPr>
        </p:nvGraphicFramePr>
        <p:xfrm>
          <a:off x="179512" y="1573631"/>
          <a:ext cx="8208912" cy="509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5138"/>
                <a:gridCol w="2011258"/>
                <a:gridCol w="2011258"/>
                <a:gridCol w="2011258"/>
              </a:tblGrid>
              <a:tr h="6369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สาระการเรียนรู้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ระดับประเทศ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ระดับสังกัด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ระดับเขตพื้นที่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</a:t>
                      </a:r>
                      <a:r>
                        <a:rPr lang="en-US" sz="1600" dirty="0" smtClean="0">
                          <a:effectLst/>
                        </a:rPr>
                        <a:t> 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 </a:t>
                      </a:r>
                      <a:r>
                        <a:rPr lang="th-TH" sz="1600" dirty="0" smtClean="0">
                          <a:effectLst/>
                        </a:rPr>
                        <a:t>      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 </a:t>
                      </a:r>
                      <a:r>
                        <a:rPr lang="en-US" sz="1600" dirty="0" smtClean="0">
                          <a:effectLst/>
                        </a:rPr>
                        <a:t>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 </a:t>
                      </a:r>
                      <a:r>
                        <a:rPr lang="th-TH" sz="1600" dirty="0" smtClean="0">
                          <a:effectLst/>
                        </a:rPr>
                        <a:t>       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</a:rPr>
                        <a:t> ปี </a:t>
                      </a:r>
                      <a:r>
                        <a:rPr lang="en-US" sz="1600" dirty="0">
                          <a:effectLst/>
                        </a:rPr>
                        <a:t>58    </a:t>
                      </a:r>
                      <a:r>
                        <a:rPr lang="en-US" sz="1600" dirty="0" smtClean="0">
                          <a:effectLst/>
                        </a:rPr>
                        <a:t>   </a:t>
                      </a:r>
                      <a:r>
                        <a:rPr lang="th-TH" sz="1600" dirty="0">
                          <a:effectLst/>
                        </a:rPr>
                        <a:t>ปี </a:t>
                      </a:r>
                      <a:r>
                        <a:rPr lang="en-US" sz="1600" dirty="0">
                          <a:effectLst/>
                        </a:rPr>
                        <a:t>59  </a:t>
                      </a:r>
                      <a:r>
                        <a:rPr lang="th-TH" sz="1600" dirty="0" smtClean="0">
                          <a:effectLst/>
                        </a:rPr>
                        <a:t>       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th-TH" sz="1600" dirty="0">
                          <a:effectLst/>
                        </a:rPr>
                        <a:t>ผลต่าง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ภาษาไทย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42.64    46.36</a:t>
                      </a:r>
                      <a:r>
                        <a:rPr lang="th-TH" sz="1600" dirty="0">
                          <a:effectLst/>
                        </a:rPr>
                        <a:t>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+3.72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42.89    46.81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+3.92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41.43    43.78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+2.35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สังคมศึกษา ศาสนา ฯ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46.24    49.00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+2.76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46.42    49.34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+2.92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43.25    46.07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+2.82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ภาษาอังกฤษ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30.62    31.80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+1.18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30.16    31.39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+1.23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27.01    27.95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+0.94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คณิตศาสตร์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32.40    29.31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-3.09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32.42    29.53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-2.89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28.13    25.89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-2.24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วิทยาศาสตร์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37.63    34.99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-2.64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37.88    35.12   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-2.76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34.67    36.54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+1.87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369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</a:rPr>
                        <a:t>รวมเฉลี่ยร้อยละ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37.91   38.29 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+0.38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37.95    38.44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+0.49         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34.90    35.42   </a:t>
                      </a: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+0.52</a:t>
                      </a:r>
                      <a:endParaRPr lang="en-US" sz="11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ตัวเชื่อมต่อตรง 5"/>
          <p:cNvCxnSpPr/>
          <p:nvPr/>
        </p:nvCxnSpPr>
        <p:spPr>
          <a:xfrm>
            <a:off x="4108450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4594225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5651500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6137275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7194550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7680325" y="9832975"/>
            <a:ext cx="0" cy="1676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6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48893"/>
              </p:ext>
            </p:extLst>
          </p:nvPr>
        </p:nvGraphicFramePr>
        <p:xfrm>
          <a:off x="323528" y="960994"/>
          <a:ext cx="8064896" cy="588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873"/>
                <a:gridCol w="2016341"/>
                <a:gridCol w="2016341"/>
                <a:gridCol w="2016341"/>
              </a:tblGrid>
              <a:tr h="11330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วิชา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  <a:endParaRPr lang="en-US" sz="28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  <a:endParaRPr lang="th-TH" sz="2800" b="1" dirty="0" smtClean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2558</a:t>
                      </a:r>
                      <a:endParaRPr lang="en-US" sz="18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O</a:t>
                      </a: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NET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ปีกศ. 255</a:t>
                      </a:r>
                      <a:r>
                        <a:rPr lang="en-US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</a:t>
                      </a:r>
                      <a:endParaRPr lang="en-US" sz="1800" b="1" dirty="0" smtClean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</a:tr>
              <a:tr h="8102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ภาษาไทย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31.86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39.06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40.18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สังคมศึกษาฯ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43.38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39.81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41.32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ภาษาอังกฤษ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23.93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25.37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24.15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คณิตศาสตร์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25.51 </a:t>
                      </a:r>
                    </a:p>
                    <a:p>
                      <a:pPr algn="ctr"/>
                      <a:endParaRPr lang="th-TH" sz="1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23.97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22.95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วิทยาศาสตร์</a:t>
                      </a:r>
                      <a:endParaRPr lang="en-US" sz="2800" b="1" dirty="0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 34.33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30.10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30.71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  <a:tr h="740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800" b="1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เฉลี่ยรวม</a:t>
                      </a:r>
                      <a:endParaRPr lang="en-US" sz="2800" b="1">
                        <a:effectLst/>
                        <a:latin typeface="TH SarabunPSK" pitchFamily="34" charset="-34"/>
                        <a:ea typeface="Calibri"/>
                        <a:cs typeface="TH SarabunPSK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31.80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31.66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H Sarabun New" pitchFamily="34" charset="-34"/>
                          <a:cs typeface="TH Sarabun New" pitchFamily="34" charset="-34"/>
                        </a:rPr>
                        <a:t>31.86</a:t>
                      </a:r>
                      <a:endParaRPr lang="th-TH" sz="2800" dirty="0">
                        <a:solidFill>
                          <a:srgbClr val="FF0000"/>
                        </a:solidFill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2233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ค่าเฉลี่ยผลการทดสอบ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ชั้นม.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ย้อนหลัง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3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ปี</a:t>
            </a:r>
            <a:endParaRPr kumimoji="0" lang="th-TH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6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7772400" cy="594360"/>
          </a:xfrm>
        </p:spPr>
        <p:txBody>
          <a:bodyPr/>
          <a:lstStyle/>
          <a:p>
            <a:r>
              <a:rPr lang="th-TH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ผลการทดสอบ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ชั้น </a:t>
            </a:r>
            <a:r>
              <a:rPr lang="th-T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ม.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3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ย้อนหลัง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 3 </a:t>
            </a:r>
            <a:r>
              <a:rPr lang="th-TH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ea typeface="Calibri" pitchFamily="34" charset="0"/>
                <a:cs typeface="TH Sarabun New" pitchFamily="34" charset="-34"/>
              </a:rPr>
              <a:t>ปี</a:t>
            </a:r>
            <a:r>
              <a:rPr lang="th-TH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</a:b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3375266"/>
              </p:ext>
            </p:extLst>
          </p:nvPr>
        </p:nvGraphicFramePr>
        <p:xfrm>
          <a:off x="304800" y="381000"/>
          <a:ext cx="7772400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6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128" y="1846808"/>
            <a:ext cx="8853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800" b="1" dirty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วิเคราะห์ผลการ</a:t>
            </a:r>
            <a:r>
              <a:rPr lang="th-TH" sz="4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</a:t>
            </a:r>
          </a:p>
          <a:p>
            <a:pPr algn="ctr">
              <a:spcAft>
                <a:spcPts val="1800"/>
              </a:spcAft>
            </a:pP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 </a:t>
            </a:r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มาตรฐานและตัวชี้วัด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ที่ต้องแก้ไข</a:t>
            </a:r>
          </a:p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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</a:t>
            </a: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เนื้อหาสาระการเรียนรู้ที่ต้อง</a:t>
            </a:r>
            <a:r>
              <a:rPr lang="th-TH" sz="4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endParaRPr lang="th-TH" sz="4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054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0" y="1316984"/>
            <a:ext cx="8932282" cy="3886200"/>
          </a:xfrm>
          <a:prstGeom prst="rect">
            <a:avLst/>
          </a:prstGeom>
        </p:spPr>
      </p:pic>
      <p:sp>
        <p:nvSpPr>
          <p:cNvPr id="37" name="ลูกศรขวา 36"/>
          <p:cNvSpPr/>
          <p:nvPr/>
        </p:nvSpPr>
        <p:spPr>
          <a:xfrm>
            <a:off x="5246212" y="7024253"/>
            <a:ext cx="192203" cy="3410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1980018" y="700005"/>
            <a:ext cx="53062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smtClean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วิเคราะห์มาตรฐานที่ต้อง</a:t>
            </a:r>
            <a:r>
              <a:rPr lang="th-TH" sz="3200" b="1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  <a:endParaRPr lang="th-TH" sz="3200" b="1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8371" y="4738255"/>
            <a:ext cx="5990866" cy="1442275"/>
            <a:chOff x="488371" y="4738255"/>
            <a:chExt cx="5990866" cy="1442275"/>
          </a:xfrm>
        </p:grpSpPr>
        <p:sp>
          <p:nvSpPr>
            <p:cNvPr id="19" name="กล่องข้อความ 18"/>
            <p:cNvSpPr txBox="1"/>
            <p:nvPr/>
          </p:nvSpPr>
          <p:spPr>
            <a:xfrm>
              <a:off x="760253" y="5718865"/>
              <a:ext cx="109624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อิงกลุ่ม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488371" y="4738255"/>
              <a:ext cx="1640006" cy="473435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210791" y="4738255"/>
              <a:ext cx="32684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</p:cNvCxnSpPr>
            <p:nvPr/>
          </p:nvCxnSpPr>
          <p:spPr>
            <a:xfrm flipH="1" flipV="1">
              <a:off x="1308373" y="5211690"/>
              <a:ext cx="1" cy="507175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37610" y="3086101"/>
            <a:ext cx="5889117" cy="3463606"/>
            <a:chOff x="137610" y="3086101"/>
            <a:chExt cx="5889117" cy="3463606"/>
          </a:xfrm>
        </p:grpSpPr>
        <p:sp>
          <p:nvSpPr>
            <p:cNvPr id="22" name="วงรี 21"/>
            <p:cNvSpPr/>
            <p:nvPr/>
          </p:nvSpPr>
          <p:spPr>
            <a:xfrm>
              <a:off x="137610" y="3086101"/>
              <a:ext cx="1348289" cy="1071254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กล่องข้อความ 6"/>
            <p:cNvSpPr txBox="1"/>
            <p:nvPr/>
          </p:nvSpPr>
          <p:spPr>
            <a:xfrm>
              <a:off x="3797103" y="5577085"/>
              <a:ext cx="109624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อิงเกณฑ์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1392382" y="3979718"/>
              <a:ext cx="2404723" cy="1593503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56303" y="6088042"/>
              <a:ext cx="317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th-TH" sz="2400" b="1" smtClean="0">
                  <a:solidFill>
                    <a:srgbClr val="C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คะแนนเฉลี่ยน้อยกว่าร้อยละ 50)</a:t>
              </a:r>
              <a:endParaRPr lang="th-TH" sz="2400" b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64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63" y="1507108"/>
            <a:ext cx="8354293" cy="4513370"/>
          </a:xfrm>
          <a:prstGeom prst="rect">
            <a:avLst/>
          </a:prstGeom>
        </p:spPr>
      </p:pic>
      <p:sp>
        <p:nvSpPr>
          <p:cNvPr id="37" name="ลูกศรขวา 36"/>
          <p:cNvSpPr/>
          <p:nvPr/>
        </p:nvSpPr>
        <p:spPr>
          <a:xfrm>
            <a:off x="5246212" y="7024253"/>
            <a:ext cx="192203" cy="34100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56494" y="658441"/>
            <a:ext cx="5748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5B9BD5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 smtClean="0">
                <a:solidFill>
                  <a:srgbClr val="5B9BD5">
                    <a:lumMod val="50000"/>
                  </a:srgb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วิเคราะห์สาระการเรียนรู้ที่ต้อง</a:t>
            </a:r>
            <a:r>
              <a:rPr lang="th-TH" sz="32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ปรับปรุงเร่งด่วน</a:t>
            </a:r>
            <a:endParaRPr lang="th-TH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851" y="4707082"/>
            <a:ext cx="5242717" cy="1945458"/>
            <a:chOff x="394851" y="4707082"/>
            <a:chExt cx="5242717" cy="1945458"/>
          </a:xfrm>
        </p:grpSpPr>
        <p:sp>
          <p:nvSpPr>
            <p:cNvPr id="19" name="กล่องข้อความ 18"/>
            <p:cNvSpPr txBox="1"/>
            <p:nvPr/>
          </p:nvSpPr>
          <p:spPr>
            <a:xfrm>
              <a:off x="2627138" y="6190875"/>
              <a:ext cx="109624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อิงกลุ่ม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วงรี 20"/>
            <p:cNvSpPr/>
            <p:nvPr/>
          </p:nvSpPr>
          <p:spPr>
            <a:xfrm>
              <a:off x="394851" y="4707082"/>
              <a:ext cx="2780408" cy="1293968"/>
            </a:xfrm>
            <a:prstGeom prst="ellipse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369122" y="4738255"/>
              <a:ext cx="32684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9" idx="0"/>
            </p:cNvCxnSpPr>
            <p:nvPr/>
          </p:nvCxnSpPr>
          <p:spPr>
            <a:xfrm flipH="1" flipV="1">
              <a:off x="2753591" y="5850082"/>
              <a:ext cx="421668" cy="340793"/>
            </a:xfrm>
            <a:prstGeom prst="line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246212" y="6245110"/>
            <a:ext cx="317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4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คะแนนเฉลี่ยน้อยกว่าร้อยละ 50)</a:t>
            </a:r>
            <a:endParaRPr lang="th-TH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0555" y="3007479"/>
            <a:ext cx="7428726" cy="3188339"/>
            <a:chOff x="280555" y="3007479"/>
            <a:chExt cx="7428726" cy="3188339"/>
          </a:xfrm>
        </p:grpSpPr>
        <p:sp>
          <p:nvSpPr>
            <p:cNvPr id="22" name="วงรี 21"/>
            <p:cNvSpPr/>
            <p:nvPr/>
          </p:nvSpPr>
          <p:spPr>
            <a:xfrm>
              <a:off x="394851" y="3007479"/>
              <a:ext cx="841667" cy="307222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7" name="กล่องข้อความ 6"/>
            <p:cNvSpPr txBox="1"/>
            <p:nvPr/>
          </p:nvSpPr>
          <p:spPr>
            <a:xfrm>
              <a:off x="6613040" y="5734153"/>
              <a:ext cx="109624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อิงเกณฑ์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 flipV="1">
              <a:off x="2627138" y="4249882"/>
              <a:ext cx="3985905" cy="1480408"/>
            </a:xfrm>
            <a:prstGeom prst="line">
              <a:avLst/>
            </a:prstGeom>
            <a:ln w="41275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วงรี 21"/>
            <p:cNvSpPr/>
            <p:nvPr/>
          </p:nvSpPr>
          <p:spPr>
            <a:xfrm>
              <a:off x="384463" y="3549696"/>
              <a:ext cx="841667" cy="307222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  <p:sp>
          <p:nvSpPr>
            <p:cNvPr id="26" name="วงรี 21"/>
            <p:cNvSpPr/>
            <p:nvPr/>
          </p:nvSpPr>
          <p:spPr>
            <a:xfrm>
              <a:off x="280555" y="3856919"/>
              <a:ext cx="2346583" cy="586272"/>
            </a:xfrm>
            <a:prstGeom prst="ellipse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การวิเคราะห์โดย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ใช้รายงานผลการทดสอบ </a:t>
            </a:r>
            <a:r>
              <a:rPr lang="en-US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O-NET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ฉบับที่ 6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(ผู้บริหาร) ฉบับที่ 5</a:t>
            </a:r>
            <a:r>
              <a:rPr lang="en-US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,</a:t>
            </a:r>
            <a:r>
              <a:rPr lang="th-TH" sz="20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2 </a:t>
            </a:r>
            <a:r>
              <a:rPr lang="th-TH" sz="2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(ครู) ประเมินตนเองเพื่อแข่งกับตัวเองและแข่งกับเพื่อน</a:t>
            </a:r>
            <a:endParaRPr lang="en-US" sz="200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537" y="917218"/>
            <a:ext cx="8162925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รายงานผล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O-NET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ฉบับที่ 6 ประเมินตนเอง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ว่าผล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การจัดการศึกษาของโรงเรียน มีวิชาใดที่ดี วิชาใดพอใช้ วิชาใดควรปรับปรุง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9" t="13120" r="18367" b="7082"/>
          <a:stretch>
            <a:fillRect/>
          </a:stretch>
        </p:blipFill>
        <p:spPr bwMode="auto">
          <a:xfrm>
            <a:off x="20917" y="1988840"/>
            <a:ext cx="9144000" cy="455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3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วงรี 4">
            <a:hlinkClick r:id="" action="ppaction://noaction"/>
          </p:cNvPr>
          <p:cNvSpPr/>
          <p:nvPr/>
        </p:nvSpPr>
        <p:spPr>
          <a:xfrm>
            <a:off x="3214678" y="1749554"/>
            <a:ext cx="292895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O (objective)</a:t>
            </a:r>
          </a:p>
          <a:p>
            <a:pPr algn="ctr"/>
            <a:r>
              <a:rPr lang="th-TH" sz="2400" b="1" dirty="0">
                <a:solidFill>
                  <a:prstClr val="white"/>
                </a:solidFill>
              </a:rPr>
              <a:t>มาตรฐานการเรียนรู้</a:t>
            </a:r>
          </a:p>
        </p:txBody>
      </p:sp>
      <p:sp>
        <p:nvSpPr>
          <p:cNvPr id="6" name="วงรี 5">
            <a:hlinkClick r:id="" action="ppaction://noaction"/>
          </p:cNvPr>
          <p:cNvSpPr/>
          <p:nvPr/>
        </p:nvSpPr>
        <p:spPr>
          <a:xfrm>
            <a:off x="857224" y="4321322"/>
            <a:ext cx="2928958" cy="16430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L (Learning)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</a:rPr>
              <a:t>การจัดการ</a:t>
            </a:r>
            <a:r>
              <a:rPr lang="th-TH" sz="2400" b="1" dirty="0" smtClean="0">
                <a:solidFill>
                  <a:prstClr val="black"/>
                </a:solidFill>
              </a:rPr>
              <a:t>เรียนรู้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</a:rPr>
              <a:t>อิง</a:t>
            </a:r>
            <a:r>
              <a:rPr lang="th-TH" sz="2400" b="1" dirty="0">
                <a:solidFill>
                  <a:prstClr val="black"/>
                </a:solidFill>
              </a:rPr>
              <a:t>มาตรฐาน</a:t>
            </a:r>
          </a:p>
        </p:txBody>
      </p:sp>
      <p:sp>
        <p:nvSpPr>
          <p:cNvPr id="7" name="วงรี 6">
            <a:hlinkClick r:id="" action="ppaction://noaction"/>
          </p:cNvPr>
          <p:cNvSpPr/>
          <p:nvPr/>
        </p:nvSpPr>
        <p:spPr>
          <a:xfrm>
            <a:off x="5643570" y="4321322"/>
            <a:ext cx="2928958" cy="164307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E (Evaluation)</a:t>
            </a:r>
          </a:p>
          <a:p>
            <a:pPr algn="ctr"/>
            <a:r>
              <a:rPr lang="th-TH" sz="2400" b="1" dirty="0">
                <a:solidFill>
                  <a:prstClr val="black"/>
                </a:solidFill>
              </a:rPr>
              <a:t>การ</a:t>
            </a:r>
            <a:r>
              <a:rPr lang="th-TH" sz="2400" b="1" dirty="0" smtClean="0">
                <a:solidFill>
                  <a:prstClr val="black"/>
                </a:solidFill>
              </a:rPr>
              <a:t>ประเมิน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</a:rPr>
              <a:t>อิงมาตรฐาน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</a:rPr>
              <a:t>การ</a:t>
            </a:r>
            <a:r>
              <a:rPr lang="th-TH" sz="2400" b="1" dirty="0">
                <a:solidFill>
                  <a:prstClr val="black"/>
                </a:solidFill>
              </a:rPr>
              <a:t>เรียนรู้</a:t>
            </a:r>
          </a:p>
        </p:txBody>
      </p:sp>
      <p:cxnSp>
        <p:nvCxnSpPr>
          <p:cNvPr id="9" name="ลูกศรเชื่อมต่อแบบตรง 8"/>
          <p:cNvCxnSpPr/>
          <p:nvPr/>
        </p:nvCxnSpPr>
        <p:spPr>
          <a:xfrm rot="5400000">
            <a:off x="2750331" y="3356909"/>
            <a:ext cx="928694" cy="857256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 rot="16200000" flipH="1">
            <a:off x="5750727" y="3285471"/>
            <a:ext cx="928694" cy="857256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/>
          <p:nvPr/>
        </p:nvCxnSpPr>
        <p:spPr>
          <a:xfrm rot="10800000">
            <a:off x="3929058" y="5321454"/>
            <a:ext cx="1500198" cy="1588"/>
          </a:xfrm>
          <a:prstGeom prst="straightConnector1">
            <a:avLst/>
          </a:prstGeom>
          <a:ln w="476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28794" y="339263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3321192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0496" y="539289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</a:rPr>
              <a:t>สอดคล้อง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6695" y="56454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องค์ประกอบสำคัญในการจัดการเรียนรู้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08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98"/>
            <a:ext cx="9144000" cy="5540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indent="-188913" algn="ctr">
              <a:defRPr/>
            </a:pPr>
            <a:r>
              <a:rPr lang="th-TH" sz="30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ฉบับที่ 6 ค่าสถิติระดับโรงเรียน แยกตามรายวิชา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33279" r="16792" b="22202"/>
          <a:stretch>
            <a:fillRect/>
          </a:stretch>
        </p:blipFill>
        <p:spPr bwMode="auto">
          <a:xfrm>
            <a:off x="0" y="559435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6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2280" r="12067" b="10442"/>
          <a:stretch>
            <a:fillRect/>
          </a:stretch>
        </p:blipFill>
        <p:spPr bwMode="auto">
          <a:xfrm>
            <a:off x="0" y="11113"/>
            <a:ext cx="9144000" cy="618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091238"/>
            <a:ext cx="9144000" cy="766762"/>
          </a:xfrm>
          <a:prstGeom prst="rect">
            <a:avLst/>
          </a:prstGeom>
          <a:solidFill>
            <a:srgbClr val="DBE5F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ts val="1000"/>
              </a:spcAft>
              <a:buClrTx/>
              <a:buSzTx/>
              <a:buAutoNum type="arabicParenR"/>
            </a:pPr>
            <a:r>
              <a:rPr lang="th-TH" sz="1400" b="1" u="sng" dirty="0" smtClean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แข่ง</a:t>
            </a:r>
            <a:r>
              <a:rPr lang="th-TH" sz="1400" b="1" u="sng" dirty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กับตัวเอง</a:t>
            </a:r>
            <a:r>
              <a:rPr lang="en-US" sz="1400" b="1" dirty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 </a:t>
            </a:r>
            <a:r>
              <a:rPr lang="th-TH" sz="1400" b="1" dirty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ในวิชาที่สอน มีผลการสอนในแต่ละมาตรฐานการเรียนรู้ ในสาระนั้นมีผลการสอนเรียงจากมากไปหาน้อย                                              </a:t>
            </a:r>
            <a:endParaRPr lang="th-TH" sz="1400" b="1" dirty="0" smtClean="0">
              <a:solidFill>
                <a:srgbClr val="000000"/>
              </a:solidFill>
              <a:latin typeface="TH SarabunIT๙" panose="020B0500040200020003" pitchFamily="34" charset="-34"/>
              <a:ea typeface="Angsana New" panose="02020603050405020304" pitchFamily="18" charset="-34"/>
              <a:cs typeface="TH SarabunIT๙" panose="020B0500040200020003" pitchFamily="34" charset="-34"/>
            </a:endParaRPr>
          </a:p>
          <a:p>
            <a:pPr marL="342900" indent="-342900">
              <a:spcBef>
                <a:spcPct val="0"/>
              </a:spcBef>
              <a:spcAft>
                <a:spcPts val="1000"/>
              </a:spcAft>
              <a:buClrTx/>
              <a:buSzTx/>
              <a:buAutoNum type="arabicParenR"/>
            </a:pPr>
            <a:r>
              <a:rPr lang="th-TH" sz="1400" b="1" u="sng" dirty="0" smtClean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แข่ง</a:t>
            </a:r>
            <a:r>
              <a:rPr lang="th-TH" sz="1400" b="1" u="sng" dirty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กับเพื่อน</a:t>
            </a:r>
            <a:r>
              <a:rPr lang="th-TH" sz="1400" b="1" dirty="0">
                <a:solidFill>
                  <a:srgbClr val="000000"/>
                </a:solidFill>
                <a:latin typeface="TH SarabunIT๙" panose="020B0500040200020003" pitchFamily="34" charset="-34"/>
                <a:ea typeface="Angsana New" panose="02020603050405020304" pitchFamily="18" charset="-34"/>
                <a:cs typeface="TH SarabunIT๙" panose="020B0500040200020003" pitchFamily="34" charset="-34"/>
              </a:rPr>
              <a:t> ในวิชาที่สอน มีผลการสอนในแต่ละมาตรฐานการเรียนรู้ มีผลการสอนสูง / ใกล้เคียง /ต่ำกว่าเพื่อน (ขนาดโรงเรียน จังหวัดเดียวกัน สังกัดเดียวกัน ภาคเดียวกันและระดับประเทศ)</a:t>
            </a:r>
            <a:endParaRPr lang="th-TH" sz="2400" dirty="0">
              <a:latin typeface="TH SarabunIT๙" panose="020B0500040200020003" pitchFamily="34" charset="-34"/>
              <a:ea typeface="Angsana New" panose="02020603050405020304" pitchFamily="18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06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0"/>
            <a:ext cx="6858000" cy="1785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156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E967FBAE-2FCE-4DEF-82AD-F6ECFDDD3BAA}" type="slidenum">
              <a:rPr lang="th-TH" sz="13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th-TH" sz="1300">
              <a:solidFill>
                <a:srgbClr val="FFFFFF"/>
              </a:solidFill>
            </a:endParaRPr>
          </a:p>
        </p:txBody>
      </p:sp>
      <p:sp>
        <p:nvSpPr>
          <p:cNvPr id="35846" name="Rectangle 2"/>
          <p:cNvSpPr>
            <a:spLocks noGrp="1"/>
          </p:cNvSpPr>
          <p:nvPr>
            <p:ph type="title" idx="4294967295"/>
          </p:nvPr>
        </p:nvSpPr>
        <p:spPr>
          <a:xfrm>
            <a:off x="2019618" y="3837163"/>
            <a:ext cx="5359004" cy="255917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tabLst>
                <a:tab pos="0" algn="l"/>
              </a:tabLst>
              <a:defRPr/>
            </a:pPr>
            <a:r>
              <a:rPr lang="th-TH" sz="3200" b="1" dirty="0">
                <a:solidFill>
                  <a:schemeClr val="tx1"/>
                </a:solidFill>
                <a:latin typeface="TH SarabunIT๙" panose="020B0500040200020003" pitchFamily="34" charset="-34"/>
                <a:ea typeface="Cordia New" pitchFamily="34" charset="-34"/>
                <a:cs typeface="TH SarabunIT๙" panose="020B0500040200020003" pitchFamily="34" charset="-34"/>
              </a:rPr>
              <a:t/>
            </a:r>
            <a:br>
              <a:rPr lang="th-TH" sz="3200" b="1" dirty="0">
                <a:solidFill>
                  <a:schemeClr val="tx1"/>
                </a:solidFill>
                <a:latin typeface="TH SarabunIT๙" panose="020B0500040200020003" pitchFamily="34" charset="-34"/>
                <a:ea typeface="Cordia New" pitchFamily="34" charset="-34"/>
                <a:cs typeface="TH SarabunIT๙" panose="020B0500040200020003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ก่อนการสอบ </a:t>
            </a:r>
            <a: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O-NET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สทศ.ได้นำตัวอย่างกระดาษคำตอบรูปแบบข้อสอบ</a:t>
            </a:r>
            <a:b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และเนื้อหาการสอบ </a:t>
            </a:r>
            <a: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O-NET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 เผยแพร่บนเว็บไซต์ สทศ. (</a:t>
            </a:r>
            <a: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www.niets.or.th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) </a:t>
            </a:r>
            <a: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</a:b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เพื่อให้โรงเรียน ครู อาจารย์ และ</a:t>
            </a:r>
            <a:r>
              <a:rPr lang="th-TH" sz="2400" b="1" dirty="0" smtClean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นักเรียน</a:t>
            </a:r>
            <a:br>
              <a:rPr lang="th-TH" sz="2400" b="1" dirty="0" smtClean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</a:br>
            <a:r>
              <a:rPr lang="th-TH" sz="2400" b="1" dirty="0" smtClean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ได้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เตรียมความพร้อมล่วงหน้าก่อน</a:t>
            </a:r>
            <a:r>
              <a:rPr lang="th-TH" sz="2400" b="1" dirty="0" smtClean="0">
                <a:solidFill>
                  <a:schemeClr val="tx1"/>
                </a:solidFill>
                <a:latin typeface="TH Sarabun New" pitchFamily="34" charset="-34"/>
                <a:ea typeface="Cordia New" pitchFamily="34" charset="-34"/>
                <a:cs typeface="TH Sarabun New" pitchFamily="34" charset="-34"/>
              </a:rPr>
              <a:t>สอบ</a:t>
            </a:r>
            <a:endParaRPr lang="th-TH" sz="2400" b="1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1340438" y="1790108"/>
            <a:ext cx="375047" cy="4431902"/>
          </a:xfrm>
          <a:prstGeom prst="bentArrow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7594996" y="1785938"/>
            <a:ext cx="406004" cy="436046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1892"/>
            </a:avLst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2"/>
          <p:cNvSpPr txBox="1">
            <a:spLocks/>
          </p:cNvSpPr>
          <p:nvPr/>
        </p:nvSpPr>
        <p:spPr bwMode="black">
          <a:xfrm>
            <a:off x="1770494" y="1752569"/>
            <a:ext cx="5857252" cy="189245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85950" lvl="3" indent="-514350">
              <a:buFontTx/>
              <a:buAutoNum type="arabicPeriod"/>
              <a:defRPr/>
            </a:pP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ผังการออกข้อสอบ (</a:t>
            </a:r>
            <a:r>
              <a:rPr lang="en-US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Test Blueprint</a:t>
            </a: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)</a:t>
            </a:r>
            <a:endParaRPr lang="en-US" sz="2800" b="1" kern="0" dirty="0">
              <a:latin typeface="TH Sarabun New" pitchFamily="34" charset="-34"/>
              <a:ea typeface="+mj-ea"/>
              <a:cs typeface="TH Sarabun New" pitchFamily="34" charset="-34"/>
            </a:endParaRPr>
          </a:p>
          <a:p>
            <a:pPr marL="1885950" lvl="3" indent="-514350">
              <a:buFontTx/>
              <a:buAutoNum type="arabicPeriod"/>
              <a:defRPr/>
            </a:pP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รูปแบบข้อสอบ (</a:t>
            </a:r>
            <a:r>
              <a:rPr lang="en-US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Item Form</a:t>
            </a: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)</a:t>
            </a:r>
            <a:endParaRPr lang="en-US" sz="2800" b="1" kern="0" dirty="0">
              <a:latin typeface="TH Sarabun New" pitchFamily="34" charset="-34"/>
              <a:ea typeface="+mj-ea"/>
              <a:cs typeface="TH Sarabun New" pitchFamily="34" charset="-34"/>
            </a:endParaRPr>
          </a:p>
          <a:p>
            <a:pPr marL="1885950" lvl="3" indent="-514350">
              <a:buFontTx/>
              <a:buAutoNum type="arabicPeriod"/>
              <a:defRPr/>
            </a:pP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ตัวอย่างข้อสอบแต่ละรูปแบบ</a:t>
            </a:r>
          </a:p>
          <a:p>
            <a:pPr marL="1885950" lvl="3" indent="-514350">
              <a:buFontTx/>
              <a:buAutoNum type="arabicPeriod"/>
              <a:defRPr/>
            </a:pP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ตัวอย่างกระดาษคำตอบและ</a:t>
            </a:r>
            <a:r>
              <a:rPr lang="th-TH" sz="2800" b="1" kern="0" dirty="0" smtClean="0">
                <a:latin typeface="TH Sarabun New" pitchFamily="34" charset="-34"/>
                <a:ea typeface="+mj-ea"/>
                <a:cs typeface="TH Sarabun New" pitchFamily="34" charset="-34"/>
              </a:rPr>
              <a:t>เกณฑ์    การ</a:t>
            </a:r>
            <a:r>
              <a:rPr lang="th-TH" sz="2800" b="1" kern="0" dirty="0">
                <a:latin typeface="TH Sarabun New" pitchFamily="34" charset="-34"/>
                <a:ea typeface="+mj-ea"/>
                <a:cs typeface="TH Sarabun New" pitchFamily="34" charset="-34"/>
              </a:rPr>
              <a:t>ให้คะแนน  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" y="-4913"/>
            <a:ext cx="9143999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สื่อสาร</a:t>
            </a:r>
            <a:r>
              <a:rPr lang="th-TH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สร้างความเข้าใจกับครู/ผู้บริหารเกี่ยวกับการสอบ </a:t>
            </a:r>
            <a:r>
              <a:rPr lang="en-US" sz="3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O-NET</a:t>
            </a:r>
            <a:endParaRPr lang="th-TH" sz="3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85237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1464469" y="6526215"/>
            <a:ext cx="6215063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  <a:cs typeface="FreesiaUPC" panose="020B0604020202020204" pitchFamily="34" charset="-34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4001759D-CC68-4407-BAD4-22916755CFEA}" type="slidenum">
              <a:rPr lang="th-TH" sz="1300">
                <a:solidFill>
                  <a:srgbClr val="FFFFFF"/>
                </a:solidFill>
              </a:rPr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th-TH" sz="130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1"/>
            <a:ext cx="9144000" cy="74814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>
              <a:defRPr/>
            </a:pPr>
            <a:r>
              <a:rPr lang="th-TH" b="1" kern="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กรอบโครงสร้างข้อสอบ (</a:t>
            </a:r>
            <a:r>
              <a:rPr lang="en-US" alt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Test Blue Print </a:t>
            </a:r>
            <a:r>
              <a:rPr lang="th-TH" b="1" kern="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  <a:r>
              <a:rPr lang="th-TH" b="1" kern="0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 </a:t>
            </a:r>
            <a:r>
              <a:rPr lang="en-US" b="1" kern="0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O-NET</a:t>
            </a:r>
            <a:endParaRPr lang="en-US" b="1" kern="0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6894859" y="6396336"/>
            <a:ext cx="231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สำนักทดสอบทาง</a:t>
            </a:r>
            <a:endParaRPr lang="th-TH" sz="2400" b="1" dirty="0">
              <a:solidFill>
                <a:schemeClr val="bg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" y="748146"/>
            <a:ext cx="9089944" cy="60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048047"/>
            <a:ext cx="9144001" cy="47619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6305" y="178090"/>
            <a:ext cx="7886700" cy="850610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มาตรฐานและตัวชี้วัด</a:t>
            </a:r>
            <a:endParaRPr lang="th-TH" dirty="0"/>
          </a:p>
        </p:txBody>
      </p:sp>
      <p:grpSp>
        <p:nvGrpSpPr>
          <p:cNvPr id="31" name="Group 30"/>
          <p:cNvGrpSpPr/>
          <p:nvPr/>
        </p:nvGrpSpPr>
        <p:grpSpPr>
          <a:xfrm>
            <a:off x="1857377" y="4301836"/>
            <a:ext cx="1215735" cy="2317173"/>
            <a:chOff x="1857377" y="4301836"/>
            <a:chExt cx="1215735" cy="2317173"/>
          </a:xfrm>
        </p:grpSpPr>
        <p:sp>
          <p:nvSpPr>
            <p:cNvPr id="8" name="Rectangle 7"/>
            <p:cNvSpPr/>
            <p:nvPr/>
          </p:nvSpPr>
          <p:spPr>
            <a:xfrm>
              <a:off x="1857377" y="6141029"/>
              <a:ext cx="1215735" cy="47798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มาตรฐาน</a:t>
              </a:r>
              <a:endPara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" name="Straight Arrow Connector 8"/>
            <p:cNvCxnSpPr>
              <a:stCxn id="8" idx="0"/>
            </p:cNvCxnSpPr>
            <p:nvPr/>
          </p:nvCxnSpPr>
          <p:spPr>
            <a:xfrm flipH="1" flipV="1">
              <a:off x="2398353" y="4301836"/>
              <a:ext cx="66892" cy="183919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77196" y="4561609"/>
            <a:ext cx="1215735" cy="1487333"/>
            <a:chOff x="4577196" y="4561609"/>
            <a:chExt cx="1215735" cy="1487333"/>
          </a:xfrm>
        </p:grpSpPr>
        <p:sp>
          <p:nvSpPr>
            <p:cNvPr id="11" name="Rectangle 10"/>
            <p:cNvSpPr/>
            <p:nvPr/>
          </p:nvSpPr>
          <p:spPr>
            <a:xfrm>
              <a:off x="4577196" y="5539787"/>
              <a:ext cx="1215735" cy="509155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</a:t>
              </a:r>
              <a:endPara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5185064" y="4561609"/>
              <a:ext cx="135081" cy="978178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86500" y="4416137"/>
            <a:ext cx="1672936" cy="1413161"/>
            <a:chOff x="6286500" y="4416137"/>
            <a:chExt cx="1672936" cy="1413161"/>
          </a:xfrm>
        </p:grpSpPr>
        <p:sp>
          <p:nvSpPr>
            <p:cNvPr id="14" name="Rectangle 13"/>
            <p:cNvSpPr/>
            <p:nvPr/>
          </p:nvSpPr>
          <p:spPr>
            <a:xfrm>
              <a:off x="6286500" y="5372099"/>
              <a:ext cx="1672936" cy="457199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รูปแบบข้อสอบ</a:t>
              </a:r>
              <a:endPara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382741" y="4416137"/>
              <a:ext cx="474086" cy="966355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169727" y="4426526"/>
            <a:ext cx="1693718" cy="1974274"/>
            <a:chOff x="7169727" y="4416138"/>
            <a:chExt cx="1693718" cy="2119745"/>
          </a:xfrm>
        </p:grpSpPr>
        <p:sp>
          <p:nvSpPr>
            <p:cNvPr id="17" name="Rectangle 16"/>
            <p:cNvSpPr/>
            <p:nvPr/>
          </p:nvSpPr>
          <p:spPr>
            <a:xfrm>
              <a:off x="7169727" y="6048942"/>
              <a:ext cx="1693718" cy="4869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น้ำหนักคะแนน</a:t>
              </a:r>
              <a:endPara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453005" y="4416138"/>
              <a:ext cx="285749" cy="1632804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093246" y="4696693"/>
            <a:ext cx="1215735" cy="1352249"/>
            <a:chOff x="3093246" y="4696693"/>
            <a:chExt cx="1215735" cy="1352249"/>
          </a:xfrm>
        </p:grpSpPr>
        <p:sp>
          <p:nvSpPr>
            <p:cNvPr id="21" name="Rectangle 20"/>
            <p:cNvSpPr/>
            <p:nvPr/>
          </p:nvSpPr>
          <p:spPr>
            <a:xfrm>
              <a:off x="3093246" y="5570962"/>
              <a:ext cx="1215735" cy="477980"/>
            </a:xfrm>
            <a:prstGeom prst="rect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ระดับชั้น</a:t>
              </a:r>
              <a:endPara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739429" y="4696693"/>
              <a:ext cx="81829" cy="864596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36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305" y="178090"/>
            <a:ext cx="7886700" cy="850610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มาตรฐานและตัวชี้วัด</a:t>
            </a:r>
            <a:endParaRPr lang="th-T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48772"/>
            <a:ext cx="9133610" cy="20952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02972" y="2961409"/>
            <a:ext cx="3709555" cy="2244436"/>
            <a:chOff x="2587336" y="2971800"/>
            <a:chExt cx="4561609" cy="2244436"/>
          </a:xfrm>
        </p:grpSpPr>
        <p:sp>
          <p:nvSpPr>
            <p:cNvPr id="6" name="Rectangle 5"/>
            <p:cNvSpPr/>
            <p:nvPr/>
          </p:nvSpPr>
          <p:spPr>
            <a:xfrm>
              <a:off x="2587336" y="4073235"/>
              <a:ext cx="4561609" cy="1143001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ตัวชี้วัดที่เป็นทักษะกระบวนการ</a:t>
              </a:r>
            </a:p>
            <a:p>
              <a:pPr algn="ctr"/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Process skill)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8" name="Straight Arrow Connector 7"/>
            <p:cNvCxnSpPr>
              <a:stCxn id="6" idx="0"/>
            </p:cNvCxnSpPr>
            <p:nvPr/>
          </p:nvCxnSpPr>
          <p:spPr>
            <a:xfrm flipH="1" flipV="1">
              <a:off x="4831773" y="2971800"/>
              <a:ext cx="36368" cy="1101435"/>
            </a:xfrm>
            <a:prstGeom prst="straightConnector1">
              <a:avLst/>
            </a:prstGeom>
            <a:ln w="412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5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5" y="1329209"/>
            <a:ext cx="8782275" cy="44273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6305" y="354735"/>
            <a:ext cx="7886700" cy="850610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รูปแบบข้อสอบที่ใช้ในการทดสอบ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35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6" y="4727294"/>
            <a:ext cx="4980952" cy="5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90" y="210358"/>
            <a:ext cx="7647619" cy="1114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15" y="1324644"/>
            <a:ext cx="8780952" cy="301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327" y="5237211"/>
            <a:ext cx="7013864" cy="1184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93" y="4343692"/>
            <a:ext cx="2961905" cy="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4" y="184506"/>
            <a:ext cx="8879335" cy="108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5" y="1218265"/>
            <a:ext cx="8847619" cy="3304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93" y="4437210"/>
            <a:ext cx="2961905" cy="485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58" y="4838540"/>
            <a:ext cx="4980864" cy="5060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922" y="5260638"/>
            <a:ext cx="7551033" cy="109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9655" y="6438144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02" y="220286"/>
            <a:ext cx="7070933" cy="475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88" y="5062001"/>
            <a:ext cx="2122303" cy="348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407" y="5349920"/>
            <a:ext cx="2849719" cy="398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6287" y="5748736"/>
            <a:ext cx="4642004" cy="65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ระดับพฤติกรรมทางสติปัญญาของบลูม(ปรับปรุงใหม่)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Bloom Taxonomy’s Revised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287524" y="1960418"/>
            <a:ext cx="8532948" cy="4501660"/>
            <a:chOff x="287524" y="1960418"/>
            <a:chExt cx="8532948" cy="4501660"/>
          </a:xfrm>
        </p:grpSpPr>
        <p:grpSp>
          <p:nvGrpSpPr>
            <p:cNvPr id="64" name="Group 63"/>
            <p:cNvGrpSpPr/>
            <p:nvPr/>
          </p:nvGrpSpPr>
          <p:grpSpPr>
            <a:xfrm>
              <a:off x="4716016" y="1960418"/>
              <a:ext cx="4104456" cy="4501660"/>
              <a:chOff x="4716016" y="1960418"/>
              <a:chExt cx="4104456" cy="450166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716016" y="1960418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19" name="Isosceles Triangle 18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Isosceles Triangle 19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Isosceles Triangle 20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Isosceles Triangle 21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Isosceles Triangle 22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Isosceles Triangle 23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>
                  <a:stCxn id="23" idx="0"/>
                  <a:endCxn id="19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>
                  <a:stCxn id="19" idx="2"/>
                  <a:endCxn id="19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5742130" y="2480830"/>
                <a:ext cx="1877685" cy="3981248"/>
                <a:chOff x="5742130" y="2480830"/>
                <a:chExt cx="1877685" cy="3981248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742130" y="5877303"/>
                  <a:ext cx="186426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ปรับปรุงใหม่</a:t>
                  </a:r>
                  <a:endParaRPr lang="en-US" sz="32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074544" y="5283759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การจำ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074544" y="4658313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การเข้าใจ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083638" y="4174022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การนำไปใช้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069783" y="3771591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การวิเคราะห์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940152" y="3324734"/>
                  <a:ext cx="1679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การประเมินค่า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081872" y="2480830"/>
                  <a:ext cx="13782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การ</a:t>
                  </a:r>
                  <a:b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สร้างสรรค์</a:t>
                  </a:r>
                  <a:endParaRPr lang="en-US" sz="24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  <p:grpSp>
          <p:nvGrpSpPr>
            <p:cNvPr id="63" name="Group 62"/>
            <p:cNvGrpSpPr/>
            <p:nvPr/>
          </p:nvGrpSpPr>
          <p:grpSpPr>
            <a:xfrm>
              <a:off x="287524" y="1974629"/>
              <a:ext cx="4104456" cy="4487449"/>
              <a:chOff x="287524" y="1974629"/>
              <a:chExt cx="4104456" cy="448744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87524" y="1974629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5" name="Isosceles Triangle 4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Isosceles Triangle 5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Isosceles Triangle 7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9" idx="0"/>
                  <a:endCxn id="5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5" idx="2"/>
                  <a:endCxn id="5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1618774" y="2898520"/>
                <a:ext cx="1409453" cy="3563558"/>
                <a:chOff x="1618774" y="2898520"/>
                <a:chExt cx="1409453" cy="3563558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639525" y="5877303"/>
                  <a:ext cx="13782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32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ดั้งเดิม</a:t>
                  </a:r>
                  <a:endParaRPr lang="en-US" sz="32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1618774" y="2898520"/>
                  <a:ext cx="1409453" cy="2876805"/>
                  <a:chOff x="1628498" y="2886068"/>
                  <a:chExt cx="1409453" cy="2876805"/>
                </a:xfrm>
              </p:grpSpPr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650647" y="5301208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รู้จำ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650647" y="4675762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เข้าใจ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1659741" y="4191471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นำไปใช้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1645886" y="3789040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วิเคราะห์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1628498" y="3342183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black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สังเคราะห์</a:t>
                    </a:r>
                    <a:endPara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628498" y="2886068"/>
                    <a:ext cx="13782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th-TH" sz="2400" b="1" dirty="0">
                        <a:solidFill>
                          <a:prstClr val="white"/>
                        </a:solidFill>
                        <a:latin typeface="TH SarabunPSK" pitchFamily="34" charset="-34"/>
                        <a:cs typeface="TH SarabunPSK" pitchFamily="34" charset="-34"/>
                      </a:rPr>
                      <a:t>ประเมินค่า</a:t>
                    </a:r>
                    <a:endParaRPr lang="en-US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endParaRPr>
                  </a:p>
                </p:txBody>
              </p:sp>
            </p:grpSp>
          </p:grpSp>
        </p:grpSp>
        <p:cxnSp>
          <p:nvCxnSpPr>
            <p:cNvPr id="66" name="Straight Arrow Connector 65"/>
            <p:cNvCxnSpPr/>
            <p:nvPr/>
          </p:nvCxnSpPr>
          <p:spPr>
            <a:xfrm flipV="1">
              <a:off x="3125212" y="2896329"/>
              <a:ext cx="3084888" cy="68913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9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9568" y="6485069"/>
            <a:ext cx="46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สถาบันทดสอบทางการศึกษาแห่งชาติ (องค์การมหาชน),  2559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369" y="210051"/>
            <a:ext cx="8028571" cy="1076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721" y="1234286"/>
            <a:ext cx="8084411" cy="1186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69" y="2556165"/>
            <a:ext cx="2962913" cy="487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564" y="3043887"/>
            <a:ext cx="8875655" cy="1261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212" y="4031763"/>
            <a:ext cx="8308911" cy="14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0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7543800" cy="1285999"/>
          </a:xfrm>
        </p:spPr>
        <p:txBody>
          <a:bodyPr/>
          <a:lstStyle/>
          <a:p>
            <a:pPr algn="ctr"/>
            <a:r>
              <a:rPr lang="th-TH" sz="8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ขอบคุณค่ะ</a:t>
            </a:r>
            <a:endParaRPr lang="th-TH" sz="8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7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กล่องข้อความ 19"/>
          <p:cNvSpPr txBox="1"/>
          <p:nvPr/>
        </p:nvSpPr>
        <p:spPr>
          <a:xfrm>
            <a:off x="-92536" y="3845634"/>
            <a:ext cx="2183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การคิดขั้นพื้นฐาน</a:t>
            </a:r>
          </a:p>
          <a:p>
            <a:pPr algn="ctr"/>
            <a:r>
              <a:rPr lang="th-TH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Lower 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order </a:t>
            </a:r>
            <a:endParaRPr lang="en-US" sz="2400" b="1" dirty="0" smtClean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Thinking</a:t>
            </a:r>
            <a:r>
              <a:rPr lang="en-US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24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กลุ่ม 11"/>
          <p:cNvGrpSpPr/>
          <p:nvPr/>
        </p:nvGrpSpPr>
        <p:grpSpPr>
          <a:xfrm>
            <a:off x="713997" y="1307123"/>
            <a:ext cx="8462042" cy="4450641"/>
            <a:chOff x="713997" y="1307123"/>
            <a:chExt cx="8462042" cy="4450641"/>
          </a:xfrm>
        </p:grpSpPr>
        <p:cxnSp>
          <p:nvCxnSpPr>
            <p:cNvPr id="7" name="ตัวเชื่อมต่อตรง 6"/>
            <p:cNvCxnSpPr/>
            <p:nvPr/>
          </p:nvCxnSpPr>
          <p:spPr>
            <a:xfrm>
              <a:off x="966025" y="3568227"/>
              <a:ext cx="6820786" cy="24916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713997" y="1307123"/>
              <a:ext cx="707281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713997" y="5225148"/>
              <a:ext cx="701566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วงเล็บปีกกาขวา 16"/>
            <p:cNvSpPr/>
            <p:nvPr/>
          </p:nvSpPr>
          <p:spPr>
            <a:xfrm>
              <a:off x="6481796" y="1444067"/>
              <a:ext cx="504056" cy="2053210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วงเล็บปีกกาขวา 17"/>
            <p:cNvSpPr/>
            <p:nvPr/>
          </p:nvSpPr>
          <p:spPr>
            <a:xfrm rot="10800000">
              <a:off x="1776438" y="3620789"/>
              <a:ext cx="504056" cy="1551015"/>
            </a:xfrm>
            <a:prstGeom prst="rightBrace">
              <a:avLst>
                <a:gd name="adj1" fmla="val 8333"/>
                <a:gd name="adj2" fmla="val 4918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6681518" y="2215324"/>
              <a:ext cx="24945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การคิดขั้นสูง</a:t>
              </a:r>
            </a:p>
            <a:p>
              <a:pPr algn="ctr"/>
              <a:r>
                <a:rPr lang="th-TH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4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Higher order Thinking)</a:t>
              </a:r>
              <a:endPara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13475" y="1307123"/>
              <a:ext cx="4104456" cy="4450641"/>
              <a:chOff x="4716016" y="1960418"/>
              <a:chExt cx="4104456" cy="445064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16016" y="1960418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4" idx="0"/>
                  <a:endCxn id="50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0" idx="2"/>
                  <a:endCxn id="50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5642062" y="2480830"/>
                <a:ext cx="2386322" cy="3930229"/>
                <a:chOff x="5642062" y="2480830"/>
                <a:chExt cx="2386322" cy="3930229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642062" y="5949394"/>
                  <a:ext cx="2386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BLOOM (</a:t>
                  </a:r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ปรับปรุงใหม่</a:t>
                  </a:r>
                  <a:r>
                    <a:rPr lang="en-US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)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074544" y="5283759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การจำ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074544" y="4658313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การเข้าใจ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083638" y="4174022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การนำไปใช้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069783" y="3771591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การวิเคราะห์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940152" y="3324734"/>
                  <a:ext cx="1679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การประเมินค่า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81872" y="2480830"/>
                  <a:ext cx="13782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 smtClean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การ</a:t>
                  </a:r>
                  <a:br>
                    <a:rPr lang="th-TH" sz="2400" b="1" dirty="0" smtClean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sz="2400" b="1" dirty="0" smtClean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สร้างสรรค์</a:t>
                  </a:r>
                  <a:endParaRPr lang="en-US" sz="24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77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กล่องข้อความ 19"/>
          <p:cNvSpPr txBox="1"/>
          <p:nvPr/>
        </p:nvSpPr>
        <p:spPr>
          <a:xfrm>
            <a:off x="164385" y="4190681"/>
            <a:ext cx="174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ข้อสอบเลือกตอบ</a:t>
            </a:r>
          </a:p>
        </p:txBody>
      </p:sp>
      <p:grpSp>
        <p:nvGrpSpPr>
          <p:cNvPr id="12" name="กลุ่ม 11"/>
          <p:cNvGrpSpPr/>
          <p:nvPr/>
        </p:nvGrpSpPr>
        <p:grpSpPr>
          <a:xfrm>
            <a:off x="713997" y="1307123"/>
            <a:ext cx="7969453" cy="4450641"/>
            <a:chOff x="713997" y="1307123"/>
            <a:chExt cx="7969453" cy="4450641"/>
          </a:xfrm>
        </p:grpSpPr>
        <p:cxnSp>
          <p:nvCxnSpPr>
            <p:cNvPr id="7" name="ตัวเชื่อมต่อตรง 6"/>
            <p:cNvCxnSpPr/>
            <p:nvPr/>
          </p:nvCxnSpPr>
          <p:spPr>
            <a:xfrm>
              <a:off x="966025" y="3568227"/>
              <a:ext cx="6820786" cy="24916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/>
            <p:cNvCxnSpPr/>
            <p:nvPr/>
          </p:nvCxnSpPr>
          <p:spPr>
            <a:xfrm>
              <a:off x="713997" y="1307123"/>
              <a:ext cx="707281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713997" y="5225148"/>
              <a:ext cx="7015664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วงเล็บปีกกาขวา 16"/>
            <p:cNvSpPr/>
            <p:nvPr/>
          </p:nvSpPr>
          <p:spPr>
            <a:xfrm>
              <a:off x="6481796" y="1444067"/>
              <a:ext cx="504056" cy="3715862"/>
            </a:xfrm>
            <a:prstGeom prst="rightBrac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วงเล็บปีกกาขวา 17"/>
            <p:cNvSpPr/>
            <p:nvPr/>
          </p:nvSpPr>
          <p:spPr>
            <a:xfrm rot="10800000">
              <a:off x="1776438" y="3620789"/>
              <a:ext cx="504056" cy="1551015"/>
            </a:xfrm>
            <a:prstGeom prst="rightBrace">
              <a:avLst>
                <a:gd name="adj1" fmla="val 8333"/>
                <a:gd name="adj2" fmla="val 49180"/>
              </a:avLst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6937671" y="3103631"/>
              <a:ext cx="174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ข้อสอบเขียนตอบ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13475" y="1307123"/>
              <a:ext cx="4104456" cy="4450641"/>
              <a:chOff x="4716016" y="1960418"/>
              <a:chExt cx="4104456" cy="4450641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716016" y="1960418"/>
                <a:ext cx="4104456" cy="3902643"/>
                <a:chOff x="287524" y="1974629"/>
                <a:chExt cx="4104456" cy="3902643"/>
              </a:xfrm>
            </p:grpSpPr>
            <p:sp>
              <p:nvSpPr>
                <p:cNvPr id="50" name="Isosceles Triangle 49"/>
                <p:cNvSpPr/>
                <p:nvPr/>
              </p:nvSpPr>
              <p:spPr>
                <a:xfrm>
                  <a:off x="287524" y="1988840"/>
                  <a:ext cx="4104456" cy="3888432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Isosceles Triangle 50"/>
                <p:cNvSpPr/>
                <p:nvPr/>
              </p:nvSpPr>
              <p:spPr>
                <a:xfrm>
                  <a:off x="644736" y="1988840"/>
                  <a:ext cx="3367788" cy="3168352"/>
                </a:xfrm>
                <a:prstGeom prst="triangl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Isosceles Triangle 51"/>
                <p:cNvSpPr/>
                <p:nvPr/>
              </p:nvSpPr>
              <p:spPr>
                <a:xfrm>
                  <a:off x="910619" y="1988840"/>
                  <a:ext cx="2844316" cy="2664296"/>
                </a:xfrm>
                <a:prstGeom prst="triangl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Isosceles Triangle 52"/>
                <p:cNvSpPr/>
                <p:nvPr/>
              </p:nvSpPr>
              <p:spPr>
                <a:xfrm>
                  <a:off x="1134196" y="1988840"/>
                  <a:ext cx="2390859" cy="2232248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Isosceles Triangle 53"/>
                <p:cNvSpPr/>
                <p:nvPr/>
              </p:nvSpPr>
              <p:spPr>
                <a:xfrm>
                  <a:off x="1375938" y="1976620"/>
                  <a:ext cx="1927628" cy="1812420"/>
                </a:xfrm>
                <a:prstGeom prst="triangl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5" name="Isosceles Triangle 54"/>
                <p:cNvSpPr/>
                <p:nvPr/>
              </p:nvSpPr>
              <p:spPr>
                <a:xfrm>
                  <a:off x="1639525" y="2018362"/>
                  <a:ext cx="1378210" cy="130262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317603" y="1974629"/>
                  <a:ext cx="2052228" cy="388843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>
                  <a:stCxn id="54" idx="0"/>
                  <a:endCxn id="50" idx="2"/>
                </p:cNvCxnSpPr>
                <p:nvPr/>
              </p:nvCxnSpPr>
              <p:spPr>
                <a:xfrm flipH="1">
                  <a:off x="287524" y="1976620"/>
                  <a:ext cx="2052228" cy="3900652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>
                  <a:stCxn id="50" idx="2"/>
                  <a:endCxn id="50" idx="4"/>
                </p:cNvCxnSpPr>
                <p:nvPr/>
              </p:nvCxnSpPr>
              <p:spPr>
                <a:xfrm>
                  <a:off x="287524" y="5877272"/>
                  <a:ext cx="4104456" cy="0"/>
                </a:xfrm>
                <a:prstGeom prst="line">
                  <a:avLst/>
                </a:prstGeom>
                <a:ln w="635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5642062" y="2480830"/>
                <a:ext cx="2386322" cy="3930229"/>
                <a:chOff x="5642062" y="2480830"/>
                <a:chExt cx="2386322" cy="3930229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5642062" y="5949394"/>
                  <a:ext cx="23863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BLOOM (</a:t>
                  </a:r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ปรับปรุงใหม่</a:t>
                  </a:r>
                  <a:r>
                    <a:rPr lang="en-US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)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074544" y="5283759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การจำ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074544" y="4658313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การเข้าใจ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083638" y="4174022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การนำไปใช้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6069783" y="3771591"/>
                  <a:ext cx="137821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การวิเคราะห์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940152" y="3324734"/>
                  <a:ext cx="167966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black"/>
                      </a:solidFill>
                      <a:latin typeface="TH SarabunPSK" pitchFamily="34" charset="-34"/>
                      <a:cs typeface="TH SarabunPSK" pitchFamily="34" charset="-34"/>
                    </a:rPr>
                    <a:t>การประเมินค่า</a:t>
                  </a:r>
                  <a:endParaRPr lang="en-US" sz="2400" b="1" dirty="0">
                    <a:solidFill>
                      <a:prstClr val="black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081872" y="2480830"/>
                  <a:ext cx="137821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การ</a:t>
                  </a:r>
                  <a:b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</a:br>
                  <a:r>
                    <a:rPr lang="th-TH" sz="2400" b="1" dirty="0">
                      <a:solidFill>
                        <a:prstClr val="white"/>
                      </a:solidFill>
                      <a:latin typeface="TH SarabunPSK" pitchFamily="34" charset="-34"/>
                      <a:cs typeface="TH SarabunPSK" pitchFamily="34" charset="-34"/>
                    </a:rPr>
                    <a:t>สร้างสรรค์</a:t>
                  </a:r>
                  <a:endParaRPr lang="en-US" sz="2400" b="1" dirty="0">
                    <a:solidFill>
                      <a:prstClr val="white"/>
                    </a:solidFill>
                    <a:latin typeface="TH SarabunPSK" pitchFamily="34" charset="-34"/>
                    <a:cs typeface="TH SarabunPSK" pitchFamily="34" charset="-3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651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75651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มาตรฐานและตัวชี้วัดเพื่อการทดสอบ </a:t>
            </a:r>
            <a:r>
              <a:rPr lang="en-US" sz="4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NT/O-NET</a:t>
            </a:r>
            <a:endParaRPr lang="en-US" sz="40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" y="939392"/>
            <a:ext cx="9143999" cy="72943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sz="36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ตัวชี้วัด</a:t>
            </a:r>
            <a:r>
              <a:rPr lang="th-TH" sz="36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ต้อง</a:t>
            </a:r>
            <a:r>
              <a:rPr lang="th-TH" sz="36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รู้ 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หมายถึง สิ่งที่ผู้เรียนพึงรู้และปฏิบัติได้ ซึ่งสะท้อนถึงมาตรฐานการเรียนรู้ และผู้เรียนทุกคน</a:t>
            </a:r>
            <a:r>
              <a:rPr lang="th-TH" sz="3600" b="1" u="sng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จำเป็นต้องเรียนรู้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 โดยมีการ</a:t>
            </a:r>
            <a:r>
              <a:rPr lang="th-TH" sz="3600" b="1" u="sng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จัดการเรียนรู้อย่างเป็น</a:t>
            </a:r>
            <a:r>
              <a:rPr lang="th-TH" sz="3600" b="1" u="sng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ระบบ </a:t>
            </a:r>
            <a:r>
              <a:rPr lang="th-TH" sz="3600" b="1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และ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เป็นเกณฑ์สำคัญสำหรับการวัดและประเมินผล เพื่อตรวจสอบคุณภาพผู้เรียน</a:t>
            </a:r>
            <a:r>
              <a:rPr lang="th-TH" sz="3600" b="1" u="sng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ระดับชั้น</a:t>
            </a:r>
            <a:r>
              <a:rPr lang="th-TH" sz="3600" b="1" u="sng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เรียน และระดับชาติ</a:t>
            </a:r>
          </a:p>
          <a:p>
            <a:pPr marL="457200" indent="-457200">
              <a:buFont typeface="+mj-lt"/>
              <a:buAutoNum type="arabicPeriod"/>
            </a:pPr>
            <a:endParaRPr lang="th-TH" sz="3600" b="1" u="sng" dirty="0" smtClean="0">
              <a:solidFill>
                <a:srgbClr val="1D2129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36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ตัวชี้วัด</a:t>
            </a:r>
            <a:r>
              <a:rPr lang="th-TH" sz="3600" b="1" dirty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ควร</a:t>
            </a:r>
            <a:r>
              <a:rPr lang="th-TH" sz="3600" b="1" dirty="0" smtClean="0">
                <a:solidFill>
                  <a:srgbClr val="C00000"/>
                </a:solidFill>
                <a:latin typeface="TH Sarabun New" pitchFamily="34" charset="-34"/>
                <a:cs typeface="TH Sarabun New" pitchFamily="34" charset="-34"/>
              </a:rPr>
              <a:t>รู้ 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หมายถึง สิ่งที่ผู้เรียนพึงรู้และปฏิบัติ</a:t>
            </a:r>
            <a:r>
              <a:rPr lang="th-TH" sz="3600" b="1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ได้ ซึ่ง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สะท้อนถึงมาตรฐานการเรียนรู้ และผู้เรียนทุกคน</a:t>
            </a:r>
            <a:r>
              <a:rPr lang="th-TH" sz="3600" b="1" u="sng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ควรเรียนรู้ 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600" b="1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โดย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ผู้เรียนสามารถแสวงหาความรู้ หรือศึกษาได้ด้วยตนเอง หรือศึกษาจากสิ่งรอบตัวและชีวิตประจำวัน ซึ่ง</a:t>
            </a:r>
            <a:r>
              <a:rPr lang="th-TH" sz="3600" b="1" u="sng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สามารถเรียนรู้เพิ่มเติมจากกิจกรรมเสริมความรู้ต่างๆ </a:t>
            </a:r>
            <a:r>
              <a:rPr lang="th-TH" sz="3600" b="1" dirty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และเป็นเกณฑ์สำหรับการวัดและประเมินผล เพื่อตรวจสอบคุณภาพผู้เรียน</a:t>
            </a:r>
            <a:r>
              <a:rPr lang="th-TH" sz="3600" b="1" u="sng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ระดับ</a:t>
            </a:r>
            <a:br>
              <a:rPr lang="th-TH" sz="3600" b="1" u="sng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600" b="1" u="sng" dirty="0" smtClean="0">
                <a:solidFill>
                  <a:srgbClr val="1D2129"/>
                </a:solidFill>
                <a:latin typeface="TH Sarabun New" pitchFamily="34" charset="-34"/>
                <a:cs typeface="TH Sarabun New" pitchFamily="34" charset="-34"/>
              </a:rPr>
              <a:t>ชั้นเรียน</a:t>
            </a:r>
            <a:endParaRPr lang="th-TH" sz="3600" b="1" u="sng" dirty="0">
              <a:solidFill>
                <a:srgbClr val="1D2129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02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681" y="375444"/>
            <a:ext cx="8606549" cy="1491456"/>
          </a:xfrm>
          <a:solidFill>
            <a:schemeClr val="tx1">
              <a:lumMod val="65000"/>
              <a:lumOff val="3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วิธีการยกระดับ</a:t>
            </a:r>
            <a:br>
              <a:rPr lang="th-TH" sz="4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ผล</a:t>
            </a:r>
            <a:r>
              <a:rPr lang="th-TH" sz="4000" b="1" dirty="0" smtClean="0">
                <a:solidFill>
                  <a:schemeClr val="bg1"/>
                </a:solidFill>
                <a:latin typeface="TH Sarabun New" pitchFamily="34" charset="-34"/>
                <a:ea typeface="Calibri" panose="020F0502020204030204" pitchFamily="34" charset="0"/>
                <a:cs typeface="TH Sarabun New" pitchFamily="34" charset="-34"/>
              </a:rPr>
              <a:t>ทดสอบ</a:t>
            </a:r>
            <a:r>
              <a:rPr lang="th-TH" sz="4000" b="1" dirty="0">
                <a:solidFill>
                  <a:schemeClr val="bg1"/>
                </a:solidFill>
                <a:latin typeface="TH Sarabun New" pitchFamily="34" charset="-34"/>
                <a:ea typeface="Calibri" panose="020F0502020204030204" pitchFamily="34" charset="0"/>
                <a:cs typeface="TH Sarabun New" pitchFamily="34" charset="-34"/>
              </a:rPr>
              <a:t>ทางการศึกษาระดับชาติขั้นพื้นฐาน </a:t>
            </a:r>
            <a:r>
              <a:rPr lang="en-US" sz="4000" b="1" dirty="0" smtClean="0">
                <a:solidFill>
                  <a:schemeClr val="bg1"/>
                </a:solidFill>
                <a:latin typeface="TH Sarabun New" pitchFamily="34" charset="-34"/>
                <a:ea typeface="Calibri" panose="020F0502020204030204" pitchFamily="34" charset="0"/>
                <a:cs typeface="TH Sarabun New" pitchFamily="34" charset="-34"/>
              </a:rPr>
              <a:t>(NT/O-NET)</a:t>
            </a:r>
            <a:endParaRPr lang="en-US" sz="4000" b="1" spc="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288680" y="2025908"/>
            <a:ext cx="885532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4400" b="1" dirty="0">
                <a:latin typeface="TH Sarabun New" pitchFamily="34" charset="-34"/>
                <a:cs typeface="TH SarabunIT๙" panose="020B0500040200020003" pitchFamily="34" charset="-34"/>
              </a:rPr>
              <a:t>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วิเคราะห์ผล </a:t>
            </a:r>
            <a:r>
              <a:rPr lang="en-US" sz="4400" b="1" dirty="0" smtClean="0">
                <a:latin typeface="TH Sarabun New" pitchFamily="34" charset="-34"/>
                <a:cs typeface="TH Sarabun New" pitchFamily="34" charset="-34"/>
              </a:rPr>
              <a:t>NT/O-NET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เพื่อนำผลไปใช้</a:t>
            </a:r>
            <a:endParaRPr lang="en-US" sz="4400" b="1" dirty="0" smtClean="0">
              <a:latin typeface="TH Sarabun New" pitchFamily="34" charset="-34"/>
              <a:cs typeface="TH Sarabun New" pitchFamily="34" charset="-34"/>
            </a:endParaRPr>
          </a:p>
          <a:p>
            <a:pPr marL="342900" indent="-342900">
              <a:buFontTx/>
              <a:buAutoNum type="arabicPeriod"/>
            </a:pP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 สื่อสารสร้างความเข้าใจกับครูเกี่ยวกับการสอบ </a:t>
            </a:r>
            <a:endParaRPr lang="en-US" sz="4400" b="1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en-US" sz="44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4400" b="1" dirty="0" smtClean="0">
                <a:latin typeface="TH Sarabun New" pitchFamily="34" charset="-34"/>
                <a:cs typeface="TH Sarabun New" pitchFamily="34" charset="-34"/>
              </a:rPr>
              <a:t>   NT/O-NET</a:t>
            </a:r>
            <a:endParaRPr lang="th-TH" sz="4400" b="1" dirty="0" smtClean="0">
              <a:latin typeface="TH Sarabun New" pitchFamily="34" charset="-34"/>
              <a:cs typeface="TH Sarabun New" pitchFamily="34" charset="-34"/>
            </a:endParaRPr>
          </a:p>
          <a:p>
            <a:r>
              <a:rPr lang="en-US" sz="4400" b="1" dirty="0" smtClean="0">
                <a:latin typeface="TH Sarabun New" pitchFamily="34" charset="-34"/>
                <a:cs typeface="TH Sarabun New" pitchFamily="34" charset="-34"/>
              </a:rPr>
              <a:t>3.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พัฒนาระบบการทดสอบและประเมินผลในชั้นเรียน</a:t>
            </a:r>
          </a:p>
          <a:p>
            <a:r>
              <a:rPr lang="en-US" sz="4400" b="1" dirty="0" smtClean="0">
                <a:latin typeface="TH Sarabun New" pitchFamily="34" charset="-34"/>
                <a:cs typeface="TH Sarabun New" pitchFamily="34" charset="-34"/>
              </a:rPr>
              <a:t>4.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จัดกลุ่มคุณภาพตามผลการประเมิน</a:t>
            </a:r>
          </a:p>
          <a:p>
            <a:r>
              <a:rPr lang="en-US" sz="4400" b="1" dirty="0" smtClean="0">
                <a:latin typeface="TH Sarabun New" pitchFamily="34" charset="-34"/>
                <a:cs typeface="TH Sarabun New" pitchFamily="34" charset="-34"/>
              </a:rPr>
              <a:t>5.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วางระบบการพัฒนาและการสนับสนุนส่งเสริมด้าน   </a:t>
            </a:r>
          </a:p>
          <a:p>
            <a:r>
              <a:rPr lang="th-TH" sz="44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4400" b="1" dirty="0" smtClean="0">
                <a:latin typeface="TH Sarabun New" pitchFamily="34" charset="-34"/>
                <a:cs typeface="TH Sarabun New" pitchFamily="34" charset="-34"/>
              </a:rPr>
              <a:t>   การวัดและประเมินผล</a:t>
            </a:r>
            <a:endParaRPr lang="th-TH" sz="4400" b="1" dirty="0"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35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5530" y="1124744"/>
            <a:ext cx="6115050" cy="451906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ผลสัมฤทธิ์</a:t>
            </a: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itchFamily="34" charset="-34"/>
                <a:cs typeface="TH Sarabun New" pitchFamily="34" charset="-34"/>
              </a:rPr>
              <a:t>ทางการเรียนของนักเรียนต่ำ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95536" y="1858005"/>
            <a:ext cx="8015039" cy="1862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/>
          <a:p>
            <a:pPr algn="ctr">
              <a:defRPr/>
            </a:pPr>
            <a:r>
              <a:rPr lang="th-TH" sz="3200" b="1" dirty="0" smtClean="0">
                <a:latin typeface="TH Sarabun New" pitchFamily="34" charset="-34"/>
                <a:ea typeface="+mj-ea"/>
                <a:cs typeface="TH Sarabun New" pitchFamily="34" charset="-34"/>
              </a:rPr>
              <a:t>กลุ่ม</a:t>
            </a:r>
            <a:r>
              <a:rPr lang="th-TH" sz="3200" b="1" dirty="0">
                <a:latin typeface="TH Sarabun New" pitchFamily="34" charset="-34"/>
                <a:ea typeface="+mj-ea"/>
                <a:cs typeface="TH Sarabun New" pitchFamily="34" charset="-34"/>
              </a:rPr>
              <a:t>สาระการเรียนรู้/สาระ/ มาตรฐานการเรียนรู้ที่มีคะแนนเฉลี่ยต่ำ</a:t>
            </a:r>
            <a:r>
              <a:rPr lang="th-TH" sz="3200" b="1" dirty="0" smtClean="0">
                <a:latin typeface="TH Sarabun New" pitchFamily="34" charset="-34"/>
                <a:ea typeface="+mj-ea"/>
                <a:cs typeface="TH Sarabun New" pitchFamily="34" charset="-34"/>
              </a:rPr>
              <a:t>กว่า</a:t>
            </a:r>
          </a:p>
          <a:p>
            <a:pPr algn="ctr">
              <a:defRPr/>
            </a:pPr>
            <a:r>
              <a:rPr lang="th-TH" sz="3200" b="1" dirty="0" smtClean="0">
                <a:latin typeface="TH Sarabun New" pitchFamily="34" charset="-34"/>
                <a:ea typeface="+mj-ea"/>
                <a:cs typeface="TH Sarabun New" pitchFamily="34" charset="-34"/>
              </a:rPr>
              <a:t>ร้อย</a:t>
            </a:r>
            <a:r>
              <a:rPr lang="th-TH" sz="3200" b="1" dirty="0">
                <a:latin typeface="TH Sarabun New" pitchFamily="34" charset="-34"/>
                <a:ea typeface="+mj-ea"/>
                <a:cs typeface="TH Sarabun New" pitchFamily="34" charset="-34"/>
              </a:rPr>
              <a:t>ละ </a:t>
            </a:r>
            <a:r>
              <a:rPr lang="en-US" sz="3200" b="1" dirty="0">
                <a:latin typeface="TH Sarabun New" pitchFamily="34" charset="-34"/>
                <a:ea typeface="+mj-ea"/>
                <a:cs typeface="TH Sarabun New" pitchFamily="34" charset="-34"/>
              </a:rPr>
              <a:t>50 </a:t>
            </a:r>
            <a:r>
              <a:rPr lang="th-TH" sz="3200" b="1" dirty="0">
                <a:latin typeface="TH Sarabun New" pitchFamily="34" charset="-34"/>
                <a:ea typeface="+mj-ea"/>
                <a:cs typeface="TH Sarabun New" pitchFamily="34" charset="-34"/>
              </a:rPr>
              <a:t>และ/หรือ ต่ำกว่าระดับประเทศ/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สังกัด/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จังหวัด/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เขตพื้นที่</a:t>
            </a: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/</a:t>
            </a:r>
          </a:p>
          <a:p>
            <a:pPr algn="ctr">
              <a:defRPr/>
            </a:pPr>
            <a:r>
              <a:rPr lang="th-TH" sz="3200" b="1" dirty="0" smtClean="0">
                <a:latin typeface="TH Sarabun New" pitchFamily="34" charset="-34"/>
                <a:cs typeface="TH Sarabun New" pitchFamily="34" charset="-34"/>
              </a:rPr>
              <a:t>ขนาด</a:t>
            </a:r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โรงเรียนเดียวกัน</a:t>
            </a:r>
            <a:endParaRPr lang="th-TH" sz="3200" b="1" dirty="0">
              <a:latin typeface="TH Sarabun New" pitchFamily="34" charset="-34"/>
              <a:ea typeface="+mj-ea"/>
              <a:cs typeface="TH Sarabun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987780"/>
            <a:ext cx="372878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800" b="1" dirty="0">
                <a:latin typeface="TH Sarabun New" pitchFamily="34" charset="-34"/>
                <a:ea typeface="Angsana New" pitchFamily="18" charset="-34"/>
                <a:cs typeface="TH Sarabun New" pitchFamily="34" charset="-34"/>
              </a:rPr>
              <a:t>การวิเคราะห์ผลการทดสอบ </a:t>
            </a:r>
            <a:r>
              <a:rPr lang="en-US" sz="2800" b="1" dirty="0">
                <a:latin typeface="TH Sarabun New" pitchFamily="34" charset="-34"/>
                <a:ea typeface="BrowalliaNew" charset="-120"/>
                <a:cs typeface="TH Sarabun New" pitchFamily="34" charset="-34"/>
              </a:rPr>
              <a:t>O-NET </a:t>
            </a:r>
            <a:r>
              <a:rPr lang="th-TH" sz="2800" b="1" dirty="0">
                <a:latin typeface="TH Sarabun New" pitchFamily="34" charset="-34"/>
                <a:ea typeface="BrowalliaNew" charset="-120"/>
                <a:cs typeface="TH Sarabun New" pitchFamily="34" charset="-34"/>
              </a:rPr>
              <a:t> </a:t>
            </a:r>
            <a:endParaRPr lang="th-TH" sz="2800" b="1" dirty="0" smtClean="0">
              <a:latin typeface="TH Sarabun New" pitchFamily="34" charset="-34"/>
              <a:ea typeface="BrowalliaNew" charset="-120"/>
              <a:cs typeface="TH Sarabun New" pitchFamily="34" charset="-34"/>
            </a:endParaRPr>
          </a:p>
          <a:p>
            <a:pPr algn="ctr">
              <a:defRPr/>
            </a:pPr>
            <a:r>
              <a:rPr lang="th-TH" sz="2800" b="1" dirty="0" smtClean="0">
                <a:latin typeface="TH Sarabun New" pitchFamily="34" charset="-34"/>
                <a:ea typeface="Angsana New" pitchFamily="18" charset="-34"/>
                <a:cs typeface="TH Sarabun New" pitchFamily="34" charset="-34"/>
              </a:rPr>
              <a:t>ปี</a:t>
            </a:r>
            <a:r>
              <a:rPr lang="th-TH" sz="2800" b="1" dirty="0">
                <a:latin typeface="TH Sarabun New" pitchFamily="34" charset="-34"/>
                <a:ea typeface="Angsana New" pitchFamily="18" charset="-34"/>
                <a:cs typeface="TH Sarabun New" pitchFamily="34" charset="-34"/>
              </a:rPr>
              <a:t>ที่ผ่านมาเทียบกับเกณฑ์เพื่อนำมากำหนดเป้าหมายในการพัฒนา</a:t>
            </a:r>
            <a:endParaRPr lang="th-TH" sz="66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914" y="4218478"/>
            <a:ext cx="32764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latin typeface="TH Sarabun New" pitchFamily="34" charset="-34"/>
                <a:ea typeface="Angsana New" pitchFamily="18" charset="-34"/>
                <a:cs typeface="TH Sarabun New" pitchFamily="34" charset="-34"/>
              </a:rPr>
              <a:t>การวิเคราะห์ปัจจัยที่ส่งผลต่อคะแนน</a:t>
            </a:r>
            <a:r>
              <a:rPr lang="en-US" sz="3200" b="1" dirty="0">
                <a:latin typeface="TH Sarabun New" pitchFamily="34" charset="-34"/>
                <a:ea typeface="Angsana New" pitchFamily="18" charset="-34"/>
                <a:cs typeface="TH Sarabun New" pitchFamily="34" charset="-34"/>
              </a:rPr>
              <a:t> </a:t>
            </a:r>
            <a:r>
              <a:rPr lang="en-US" sz="3200" b="1" dirty="0">
                <a:latin typeface="TH Sarabun New" pitchFamily="34" charset="-34"/>
                <a:ea typeface="BrowalliaNew" charset="-120"/>
                <a:cs typeface="TH Sarabun New" pitchFamily="34" charset="-34"/>
              </a:rPr>
              <a:t>O-NET</a:t>
            </a:r>
            <a:endParaRPr lang="th-TH" sz="32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ลูกศรซ้าย-ขวา-ขึ้น 12"/>
          <p:cNvSpPr/>
          <p:nvPr/>
        </p:nvSpPr>
        <p:spPr>
          <a:xfrm>
            <a:off x="4301730" y="3933825"/>
            <a:ext cx="702469" cy="136683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การวิเคราะห์</a:t>
            </a:r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ผล </a:t>
            </a:r>
            <a:r>
              <a:rPr lang="en-US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O-NET </a:t>
            </a:r>
            <a:r>
              <a:rPr lang="th-TH" sz="48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เพื่อนำผล</a:t>
            </a:r>
            <a:r>
              <a:rPr lang="th-TH" sz="48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ไปใช้</a:t>
            </a:r>
            <a:endParaRPr lang="th-TH" sz="4800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8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ยู่ติดกัน">
  <a:themeElements>
    <a:clrScheme name="อยู่ติดกัน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ยู่ติดกัน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319</TotalTime>
  <Words>1174</Words>
  <Application>Microsoft Office PowerPoint</Application>
  <PresentationFormat>นำเสนอทางหน้าจอ (4:3)</PresentationFormat>
  <Paragraphs>252</Paragraphs>
  <Slides>31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อยู่ติดกัน</vt:lpstr>
      <vt:lpstr>งานนำเสนอ PowerPoint</vt:lpstr>
      <vt:lpstr>งานนำเสนอ PowerPoint</vt:lpstr>
      <vt:lpstr>ระดับพฤติกรรมทางสติปัญญาของบลูม(ปรับปรุงใหม่) Bloom Taxonomy’s Revised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วิธีการยกระดับ ผลทดสอบทางการศึกษาระดับชาติขั้นพื้นฐาน (NT/O-NET)</vt:lpstr>
      <vt:lpstr>ผลสัมฤทธิ์ทางการเรียนของนักเรียนต่ำ</vt:lpstr>
      <vt:lpstr>งานนำเสนอ PowerPoint</vt:lpstr>
      <vt:lpstr>งานนำเสนอ PowerPoint</vt:lpstr>
      <vt:lpstr>ผลการทดสอบ ชั้น ป.6 ย้อนหลัง 3 ปี </vt:lpstr>
      <vt:lpstr>งานนำเสนอ PowerPoint</vt:lpstr>
      <vt:lpstr>งานนำเสนอ PowerPoint</vt:lpstr>
      <vt:lpstr>ผลการทดสอบ ชั้น ม.3 ย้อนหลัง 3 ปี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ก่อนการสอบ O-NET  สทศ.ได้นำตัวอย่างกระดาษคำตอบรูปแบบข้อสอบ และเนื้อหาการสอบ O-NET เผยแพร่บนเว็บไซต์ สทศ. (www.niets.or.th)  เพื่อให้โรงเรียน ครู อาจารย์ และนักเรียน ได้เตรียมความพร้อมล่วงหน้าก่อนสอบ</vt:lpstr>
      <vt:lpstr>งานนำเสนอ PowerPoint</vt:lpstr>
      <vt:lpstr>มาตรฐานและตัวชี้วัด</vt:lpstr>
      <vt:lpstr>มาตรฐานและตัวชี้วัด</vt:lpstr>
      <vt:lpstr>รูปแบบข้อสอบที่ใช้ในการทดสอบ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</dc:creator>
  <cp:lastModifiedBy>Corporate Edition</cp:lastModifiedBy>
  <cp:revision>26</cp:revision>
  <dcterms:created xsi:type="dcterms:W3CDTF">2017-04-07T13:23:27Z</dcterms:created>
  <dcterms:modified xsi:type="dcterms:W3CDTF">2017-04-11T08:46:09Z</dcterms:modified>
</cp:coreProperties>
</file>