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5" r:id="rId6"/>
    <p:sldId id="263" r:id="rId7"/>
    <p:sldId id="264" r:id="rId8"/>
    <p:sldId id="266" r:id="rId9"/>
    <p:sldId id="267" r:id="rId10"/>
  </p:sldIdLst>
  <p:sldSz cx="6858000" cy="9906000" type="A4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8" d="100"/>
          <a:sy n="118" d="100"/>
        </p:scale>
        <p:origin x="876" y="-24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2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2144-88AD-4D69-B2B2-9AE3F6B41748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19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DE8ED-7BEC-4316-BF98-68BF839D82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29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825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4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487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90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060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285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29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73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228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69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575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FF70-389C-4548-910F-63E91D29A313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C40A-496E-48E9-B389-258B0DA8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572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34" Type="http://schemas.openxmlformats.org/officeDocument/2006/relationships/image" Target="../media/image10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03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8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60527"/>
              </p:ext>
            </p:extLst>
          </p:nvPr>
        </p:nvGraphicFramePr>
        <p:xfrm>
          <a:off x="552091" y="307648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673526" cy="18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50" y="423369"/>
            <a:ext cx="5325497" cy="126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/>
              <a:t>               QR code  </a:t>
            </a:r>
            <a:r>
              <a:rPr lang="th-TH" sz="2799" dirty="0"/>
              <a:t>สืบค้นข้อมูล</a:t>
            </a:r>
          </a:p>
          <a:p>
            <a:r>
              <a:rPr lang="th-TH" sz="2799" dirty="0"/>
              <a:t>ศูนย์การเรียนรู้ตามหลักปรัชญาของเศรษฐกิจพอเพียง</a:t>
            </a:r>
          </a:p>
          <a:p>
            <a:r>
              <a:rPr lang="th-TH" sz="2000" dirty="0"/>
              <a:t>   โรงเรียนท่าข้ามพิทยาคม ตำบลท่าข้าม อำเภอพนัสนิคม  จังหวัดชลบุรี</a:t>
            </a:r>
            <a:endParaRPr lang="th-TH" sz="20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9131"/>
              </p:ext>
            </p:extLst>
          </p:nvPr>
        </p:nvGraphicFramePr>
        <p:xfrm>
          <a:off x="549204" y="202406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6379" y="2277375"/>
            <a:ext cx="2104844" cy="58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198" dirty="0"/>
              <a:t>กลุ่มงานพืช</a:t>
            </a:r>
            <a:endParaRPr lang="th-TH" sz="3198" dirty="0"/>
          </a:p>
        </p:txBody>
      </p:sp>
      <p:sp>
        <p:nvSpPr>
          <p:cNvPr id="8" name="TextBox 7"/>
          <p:cNvSpPr txBox="1"/>
          <p:nvPr/>
        </p:nvSpPr>
        <p:spPr>
          <a:xfrm>
            <a:off x="2467158" y="2338918"/>
            <a:ext cx="141096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ถอดบทเรียน</a:t>
            </a:r>
            <a:endParaRPr lang="th-TH" sz="2799" dirty="0"/>
          </a:p>
        </p:txBody>
      </p:sp>
      <p:sp>
        <p:nvSpPr>
          <p:cNvPr id="9" name="TextBox 8"/>
          <p:cNvSpPr txBox="1"/>
          <p:nvPr/>
        </p:nvSpPr>
        <p:spPr>
          <a:xfrm>
            <a:off x="4071053" y="2363630"/>
            <a:ext cx="91723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ขั้นตอน</a:t>
            </a:r>
            <a:endParaRPr lang="th-TH" sz="2799" dirty="0"/>
          </a:p>
        </p:txBody>
      </p:sp>
      <p:sp>
        <p:nvSpPr>
          <p:cNvPr id="10" name="TextBox 9"/>
          <p:cNvSpPr txBox="1"/>
          <p:nvPr/>
        </p:nvSpPr>
        <p:spPr>
          <a:xfrm>
            <a:off x="5365631" y="2363630"/>
            <a:ext cx="91563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 err="1"/>
              <a:t>วิดีทัศน์</a:t>
            </a:r>
            <a:endParaRPr lang="th-TH" sz="2799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20" y="3133301"/>
            <a:ext cx="927309" cy="9720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31" y="3118309"/>
            <a:ext cx="928382" cy="97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620" y="3422032"/>
            <a:ext cx="1564852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แปลงนาสาธิต</a:t>
            </a:r>
            <a:endParaRPr lang="th-TH" sz="2799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23" y="3133298"/>
            <a:ext cx="92571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8530"/>
              </p:ext>
            </p:extLst>
          </p:nvPr>
        </p:nvGraphicFramePr>
        <p:xfrm>
          <a:off x="556067" y="4124838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1270" y="4468482"/>
            <a:ext cx="1311578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พืชสมุนไพร</a:t>
            </a:r>
            <a:endParaRPr lang="th-TH" sz="2799" dirty="0"/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64" y="4170080"/>
            <a:ext cx="928799" cy="973561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69" y="4159343"/>
            <a:ext cx="928799" cy="972443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98" y="4183630"/>
            <a:ext cx="928799" cy="972443"/>
          </a:xfrm>
          <a:prstGeom prst="rect">
            <a:avLst/>
          </a:prstGeom>
        </p:spPr>
      </p:pic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20893"/>
              </p:ext>
            </p:extLst>
          </p:nvPr>
        </p:nvGraphicFramePr>
        <p:xfrm>
          <a:off x="560715" y="519075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72861" y="5538158"/>
            <a:ext cx="1734770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เพาะเห็ดนางฟ้า</a:t>
            </a:r>
            <a:endParaRPr lang="th-TH" sz="2799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37" y="5220201"/>
            <a:ext cx="928799" cy="9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43098"/>
              </p:ext>
            </p:extLst>
          </p:nvPr>
        </p:nvGraphicFramePr>
        <p:xfrm>
          <a:off x="561080" y="6260423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64234" y="6607832"/>
            <a:ext cx="173156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ปลูกผักสวนครัว</a:t>
            </a:r>
            <a:endParaRPr lang="th-TH" sz="2799" dirty="0"/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57" y="6331484"/>
            <a:ext cx="928799" cy="97244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33" y="6304418"/>
            <a:ext cx="928799" cy="973561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35" y="6301742"/>
            <a:ext cx="928799" cy="972443"/>
          </a:xfrm>
          <a:prstGeom prst="rect">
            <a:avLst/>
          </a:prstGeom>
        </p:spPr>
      </p:pic>
      <p:graphicFrame>
        <p:nvGraphicFramePr>
          <p:cNvPr id="37" name="ตาราง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43511"/>
              </p:ext>
            </p:extLst>
          </p:nvPr>
        </p:nvGraphicFramePr>
        <p:xfrm>
          <a:off x="567442" y="7324876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025" name="TextBox 1024"/>
          <p:cNvSpPr txBox="1"/>
          <p:nvPr/>
        </p:nvSpPr>
        <p:spPr>
          <a:xfrm>
            <a:off x="759122" y="7660256"/>
            <a:ext cx="148630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ขยายพันธุ์พืช</a:t>
            </a:r>
            <a:endParaRPr lang="th-TH" sz="2799" dirty="0"/>
          </a:p>
        </p:txBody>
      </p:sp>
      <p:graphicFrame>
        <p:nvGraphicFramePr>
          <p:cNvPr id="39" name="ตาราง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72138"/>
              </p:ext>
            </p:extLst>
          </p:nvPr>
        </p:nvGraphicFramePr>
        <p:xfrm>
          <a:off x="557066" y="8377297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030" name="TextBox 1029"/>
          <p:cNvSpPr txBox="1"/>
          <p:nvPr/>
        </p:nvSpPr>
        <p:spPr>
          <a:xfrm>
            <a:off x="586592" y="8453888"/>
            <a:ext cx="1903085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     ป่า</a:t>
            </a:r>
            <a:r>
              <a:rPr lang="th-TH" sz="2402" dirty="0"/>
              <a:t> </a:t>
            </a:r>
            <a:r>
              <a:rPr lang="en-US" sz="2000" dirty="0"/>
              <a:t>3</a:t>
            </a:r>
            <a:r>
              <a:rPr lang="en-US" sz="2402" dirty="0"/>
              <a:t> </a:t>
            </a:r>
            <a:r>
              <a:rPr lang="th-TH" sz="2799" dirty="0"/>
              <a:t>อย่าง </a:t>
            </a:r>
          </a:p>
          <a:p>
            <a:r>
              <a:rPr lang="th-TH" sz="2799" dirty="0"/>
              <a:t>ประโยชน์ </a:t>
            </a:r>
            <a:r>
              <a:rPr lang="en-US" sz="2000" dirty="0"/>
              <a:t>4</a:t>
            </a:r>
            <a:r>
              <a:rPr lang="en-US" sz="2799" dirty="0"/>
              <a:t> </a:t>
            </a:r>
            <a:r>
              <a:rPr lang="th-TH" sz="2799" dirty="0"/>
              <a:t>อย่าง</a:t>
            </a:r>
            <a:endParaRPr lang="th-TH" sz="2799" dirty="0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2" y="5230891"/>
            <a:ext cx="928799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39" y="5231022"/>
            <a:ext cx="928799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47" y="7390672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57" y="7358670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7364123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23" y="8453884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51" y="8431701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50" y="8426323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4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11612"/>
              </p:ext>
            </p:extLst>
          </p:nvPr>
        </p:nvGraphicFramePr>
        <p:xfrm>
          <a:off x="552092" y="307648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673526" cy="18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50" y="423369"/>
            <a:ext cx="5325497" cy="126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>
                <a:solidFill>
                  <a:prstClr val="black"/>
                </a:solidFill>
              </a:rPr>
              <a:t>               QR code  </a:t>
            </a:r>
            <a:r>
              <a:rPr lang="th-TH" sz="2799" dirty="0">
                <a:solidFill>
                  <a:prstClr val="black"/>
                </a:solidFill>
              </a:rPr>
              <a:t>สืบค้นข้อมูล</a:t>
            </a:r>
          </a:p>
          <a:p>
            <a:r>
              <a:rPr lang="th-TH" sz="2799" dirty="0">
                <a:solidFill>
                  <a:prstClr val="black"/>
                </a:solidFill>
              </a:rPr>
              <a:t>ศูนย์การเรียนรู้ตามหลักปรัชญาของเศรษฐกิจพอเพียง</a:t>
            </a:r>
          </a:p>
          <a:p>
            <a:r>
              <a:rPr lang="th-TH" sz="2000" dirty="0">
                <a:solidFill>
                  <a:prstClr val="black"/>
                </a:solidFill>
              </a:rPr>
              <a:t>   โรงเรียนท่าข้ามพิทยาคม ตำบลท่าข้าม อำเภอพนัสนิคม  จังหวัดชลบุรี</a:t>
            </a:r>
            <a:endParaRPr lang="th-TH" sz="2000" dirty="0">
              <a:solidFill>
                <a:prstClr val="black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67810"/>
              </p:ext>
            </p:extLst>
          </p:nvPr>
        </p:nvGraphicFramePr>
        <p:xfrm>
          <a:off x="549204" y="202406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874" y="2277375"/>
            <a:ext cx="2104844" cy="58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198" dirty="0">
                <a:solidFill>
                  <a:prstClr val="black"/>
                </a:solidFill>
              </a:rPr>
              <a:t>กลุ่มงานสัตว์</a:t>
            </a:r>
            <a:endParaRPr lang="th-TH" sz="3198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158" y="2338918"/>
            <a:ext cx="141096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ถอดบทเรียน</a:t>
            </a:r>
            <a:endParaRPr lang="th-TH" sz="2799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053" y="2363630"/>
            <a:ext cx="91723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ขั้นตอน</a:t>
            </a:r>
            <a:endParaRPr lang="th-TH" sz="2799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5631" y="2363630"/>
            <a:ext cx="91563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 err="1">
                <a:solidFill>
                  <a:prstClr val="black"/>
                </a:solidFill>
              </a:rPr>
              <a:t>วิดีทัศน์</a:t>
            </a:r>
            <a:endParaRPr lang="th-TH" sz="2799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117" y="3422035"/>
            <a:ext cx="1806905" cy="461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2" dirty="0">
                <a:solidFill>
                  <a:prstClr val="black"/>
                </a:solidFill>
              </a:rPr>
              <a:t>การเลี้ยงไก่พื้นเมือง</a:t>
            </a:r>
            <a:endParaRPr lang="th-TH" sz="2402" dirty="0">
              <a:solidFill>
                <a:prstClr val="black"/>
              </a:solidFill>
            </a:endParaRPr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64062"/>
              </p:ext>
            </p:extLst>
          </p:nvPr>
        </p:nvGraphicFramePr>
        <p:xfrm>
          <a:off x="556067" y="4124838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2256" y="4433974"/>
            <a:ext cx="1417376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การเลี้ยงเป็ด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18021"/>
              </p:ext>
            </p:extLst>
          </p:nvPr>
        </p:nvGraphicFramePr>
        <p:xfrm>
          <a:off x="560715" y="519075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72860" y="5538158"/>
            <a:ext cx="1766830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การเลี้ยงปลานิล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77483"/>
              </p:ext>
            </p:extLst>
          </p:nvPr>
        </p:nvGraphicFramePr>
        <p:xfrm>
          <a:off x="561081" y="6260423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64236" y="6607832"/>
            <a:ext cx="163057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การเลี้ยงหมูป่า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7" name="ตาราง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40345"/>
              </p:ext>
            </p:extLst>
          </p:nvPr>
        </p:nvGraphicFramePr>
        <p:xfrm>
          <a:off x="567442" y="7324876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025" name="TextBox 1024"/>
          <p:cNvSpPr txBox="1"/>
          <p:nvPr/>
        </p:nvSpPr>
        <p:spPr>
          <a:xfrm>
            <a:off x="759122" y="7660255"/>
            <a:ext cx="1340432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การเลี้ยงกบ</a:t>
            </a:r>
          </a:p>
          <a:p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9" name="ตาราง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45714"/>
              </p:ext>
            </p:extLst>
          </p:nvPr>
        </p:nvGraphicFramePr>
        <p:xfrm>
          <a:off x="557067" y="8367622"/>
          <a:ext cx="5947910" cy="1066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66410">
                <a:tc>
                  <a:txBody>
                    <a:bodyPr/>
                    <a:lstStyle/>
                    <a:p>
                      <a:endParaRPr lang="th-TH" sz="13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030" name="TextBox 1029"/>
          <p:cNvSpPr txBox="1"/>
          <p:nvPr/>
        </p:nvSpPr>
        <p:spPr>
          <a:xfrm>
            <a:off x="615509" y="8631613"/>
            <a:ext cx="179087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การเลี้ยงไส้เดือน</a:t>
            </a:r>
            <a:endParaRPr lang="th-TH" sz="2799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37" y="3124159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69" y="3102456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41" y="3124988"/>
            <a:ext cx="928799" cy="973561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59" y="4183156"/>
            <a:ext cx="928799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69" y="4166838"/>
            <a:ext cx="928799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26" y="4174328"/>
            <a:ext cx="928799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25" y="6326096"/>
            <a:ext cx="933449" cy="9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30" y="6327261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77" y="6326678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75" y="7365585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8" y="7355708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8" y="7356224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11" y="8437031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14" y="8437031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8" y="8437031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84" y="5240376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240376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15" y="5240376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8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9827"/>
              </p:ext>
            </p:extLst>
          </p:nvPr>
        </p:nvGraphicFramePr>
        <p:xfrm>
          <a:off x="548643" y="3076480"/>
          <a:ext cx="5951364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3437"/>
                <a:gridCol w="1346502"/>
                <a:gridCol w="1363765"/>
                <a:gridCol w="1307660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673526" cy="18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50" y="423369"/>
            <a:ext cx="5325497" cy="126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>
                <a:solidFill>
                  <a:prstClr val="black"/>
                </a:solidFill>
              </a:rPr>
              <a:t>               QR code  </a:t>
            </a:r>
            <a:r>
              <a:rPr lang="th-TH" sz="2799" dirty="0">
                <a:solidFill>
                  <a:prstClr val="black"/>
                </a:solidFill>
              </a:rPr>
              <a:t>สืบค้นข้อมูล</a:t>
            </a:r>
          </a:p>
          <a:p>
            <a:r>
              <a:rPr lang="th-TH" sz="2799" dirty="0">
                <a:solidFill>
                  <a:prstClr val="black"/>
                </a:solidFill>
              </a:rPr>
              <a:t>ศูนย์การเรียนรู้ตามหลักปรัชญาของเศรษฐกิจพอเพียง</a:t>
            </a:r>
          </a:p>
          <a:p>
            <a:r>
              <a:rPr lang="th-TH" sz="2000" dirty="0">
                <a:solidFill>
                  <a:prstClr val="black"/>
                </a:solidFill>
              </a:rPr>
              <a:t>   โรงเรียนท่าข้ามพิทยาคม ตำบลท่าข้าม อำเภอพนัสนิคม  จังหวัดชลบุรี</a:t>
            </a:r>
            <a:endParaRPr lang="th-TH" sz="2000" dirty="0">
              <a:solidFill>
                <a:prstClr val="black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92430"/>
              </p:ext>
            </p:extLst>
          </p:nvPr>
        </p:nvGraphicFramePr>
        <p:xfrm>
          <a:off x="549204" y="202406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6379" y="2277375"/>
            <a:ext cx="2104844" cy="58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198" dirty="0">
                <a:solidFill>
                  <a:prstClr val="black"/>
                </a:solidFill>
              </a:rPr>
              <a:t>กลุ่มแปรรูป</a:t>
            </a:r>
            <a:endParaRPr lang="th-TH" sz="3198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158" y="2338918"/>
            <a:ext cx="141096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ถอดบทเรียน</a:t>
            </a:r>
            <a:endParaRPr lang="th-TH" sz="2799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053" y="2363630"/>
            <a:ext cx="91723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ขั้นตอน</a:t>
            </a:r>
            <a:endParaRPr lang="th-TH" sz="2799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5631" y="2363630"/>
            <a:ext cx="91563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วีดีทัศน์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61687"/>
              </p:ext>
            </p:extLst>
          </p:nvPr>
        </p:nvGraphicFramePr>
        <p:xfrm>
          <a:off x="556067" y="4124838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982" y="4433974"/>
            <a:ext cx="1826141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อร่อยลิ้นปลาเค็ม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56817"/>
              </p:ext>
            </p:extLst>
          </p:nvPr>
        </p:nvGraphicFramePr>
        <p:xfrm>
          <a:off x="560715" y="519075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125" y="5503650"/>
            <a:ext cx="1425390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ไข่เค็มเต็มใบ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3171"/>
              </p:ext>
            </p:extLst>
          </p:nvPr>
        </p:nvGraphicFramePr>
        <p:xfrm>
          <a:off x="561081" y="6260423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64232" y="6590580"/>
            <a:ext cx="1728358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ชิมดูน้ำสมุนไพร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7" name="ตาราง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86284"/>
              </p:ext>
            </p:extLst>
          </p:nvPr>
        </p:nvGraphicFramePr>
        <p:xfrm>
          <a:off x="552452" y="7324876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025" name="TextBox 1024"/>
          <p:cNvSpPr txBox="1"/>
          <p:nvPr/>
        </p:nvSpPr>
        <p:spPr>
          <a:xfrm>
            <a:off x="759122" y="7625748"/>
            <a:ext cx="149111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ปุ๋ยหมักใส่ดิน</a:t>
            </a:r>
            <a:endParaRPr lang="th-TH" sz="2799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628" y="3398808"/>
            <a:ext cx="1542410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อาหารท้องถิ่น</a:t>
            </a:r>
            <a:endParaRPr lang="th-TH" sz="2799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31" y="4188534"/>
            <a:ext cx="928375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64" y="417255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39" y="4172112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93" y="5240040"/>
            <a:ext cx="928799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30" y="6326969"/>
            <a:ext cx="928799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51" y="6326967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39" y="6317589"/>
            <a:ext cx="928799" cy="9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93" y="3121615"/>
            <a:ext cx="928799" cy="9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51" y="3120497"/>
            <a:ext cx="928799" cy="9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94" y="3113912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56" y="5243840"/>
            <a:ext cx="92518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09" y="5255805"/>
            <a:ext cx="92518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9" y="7377462"/>
            <a:ext cx="882662" cy="9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96" y="7393228"/>
            <a:ext cx="883678" cy="9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21" y="7379789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6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673526" cy="18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50" y="423369"/>
            <a:ext cx="5325497" cy="126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>
                <a:solidFill>
                  <a:prstClr val="black"/>
                </a:solidFill>
              </a:rPr>
              <a:t>               QR code  </a:t>
            </a:r>
            <a:r>
              <a:rPr lang="th-TH" sz="2799" dirty="0">
                <a:solidFill>
                  <a:prstClr val="black"/>
                </a:solidFill>
              </a:rPr>
              <a:t>สืบค้นข้อมูล</a:t>
            </a:r>
          </a:p>
          <a:p>
            <a:r>
              <a:rPr lang="th-TH" sz="2799" dirty="0">
                <a:solidFill>
                  <a:prstClr val="black"/>
                </a:solidFill>
              </a:rPr>
              <a:t>ศูนย์การเรียนรู้ตามหลักปรัชญาของเศรษฐกิจพอเพียง</a:t>
            </a:r>
          </a:p>
          <a:p>
            <a:r>
              <a:rPr lang="th-TH" sz="2000" dirty="0">
                <a:solidFill>
                  <a:prstClr val="black"/>
                </a:solidFill>
              </a:rPr>
              <a:t>   โรงเรียนท่าข้ามพิทยาคม ตำบลท่าข้าม อำเภอพนัสนิคม  จังหวัดชลบุรี</a:t>
            </a:r>
            <a:endParaRPr lang="th-TH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61785"/>
              </p:ext>
            </p:extLst>
          </p:nvPr>
        </p:nvGraphicFramePr>
        <p:xfrm>
          <a:off x="500333" y="2083266"/>
          <a:ext cx="5848710" cy="1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92"/>
                <a:gridCol w="1173192"/>
                <a:gridCol w="1138686"/>
                <a:gridCol w="1017919"/>
                <a:gridCol w="1052421"/>
              </a:tblGrid>
              <a:tr h="1022230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graphicFrame>
        <p:nvGraphicFramePr>
          <p:cNvPr id="23" name="ตาราง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389"/>
              </p:ext>
            </p:extLst>
          </p:nvPr>
        </p:nvGraphicFramePr>
        <p:xfrm>
          <a:off x="500333" y="3101185"/>
          <a:ext cx="5848710" cy="1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92"/>
                <a:gridCol w="1173192"/>
                <a:gridCol w="1138686"/>
                <a:gridCol w="1017919"/>
                <a:gridCol w="1052421"/>
              </a:tblGrid>
              <a:tr h="1022230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graphicFrame>
        <p:nvGraphicFramePr>
          <p:cNvPr id="26" name="ตาราง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90341"/>
              </p:ext>
            </p:extLst>
          </p:nvPr>
        </p:nvGraphicFramePr>
        <p:xfrm>
          <a:off x="500333" y="4119101"/>
          <a:ext cx="5848710" cy="1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92"/>
                <a:gridCol w="1173192"/>
                <a:gridCol w="1138686"/>
                <a:gridCol w="1017919"/>
                <a:gridCol w="1052421"/>
              </a:tblGrid>
              <a:tr h="1022230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58044"/>
              </p:ext>
            </p:extLst>
          </p:nvPr>
        </p:nvGraphicFramePr>
        <p:xfrm>
          <a:off x="500333" y="5137018"/>
          <a:ext cx="5848710" cy="1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92"/>
                <a:gridCol w="1173192"/>
                <a:gridCol w="1138686"/>
                <a:gridCol w="1017919"/>
                <a:gridCol w="1052421"/>
              </a:tblGrid>
              <a:tr h="1022230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80106"/>
              </p:ext>
            </p:extLst>
          </p:nvPr>
        </p:nvGraphicFramePr>
        <p:xfrm>
          <a:off x="500333" y="6154935"/>
          <a:ext cx="5848710" cy="1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92"/>
                <a:gridCol w="1173192"/>
                <a:gridCol w="1138686"/>
                <a:gridCol w="1017919"/>
                <a:gridCol w="1052421"/>
              </a:tblGrid>
              <a:tr h="1022230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4271"/>
              </p:ext>
            </p:extLst>
          </p:nvPr>
        </p:nvGraphicFramePr>
        <p:xfrm>
          <a:off x="500333" y="7172851"/>
          <a:ext cx="5848710" cy="1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92"/>
                <a:gridCol w="1173192"/>
                <a:gridCol w="1138686"/>
                <a:gridCol w="1017919"/>
                <a:gridCol w="1052421"/>
              </a:tblGrid>
              <a:tr h="1022230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graphicFrame>
        <p:nvGraphicFramePr>
          <p:cNvPr id="32" name="ตาราง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49762"/>
              </p:ext>
            </p:extLst>
          </p:nvPr>
        </p:nvGraphicFramePr>
        <p:xfrm>
          <a:off x="500333" y="8190770"/>
          <a:ext cx="5848710" cy="1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92"/>
                <a:gridCol w="1173192"/>
                <a:gridCol w="1138686"/>
                <a:gridCol w="1017919"/>
                <a:gridCol w="1052421"/>
              </a:tblGrid>
              <a:tr h="1022230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6981" y="2156604"/>
            <a:ext cx="1127232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กลุ่มงาน</a:t>
            </a:r>
          </a:p>
          <a:p>
            <a:pPr algn="ctr"/>
            <a:r>
              <a:rPr lang="th-TH" sz="2799" dirty="0"/>
              <a:t>นวัตกรรม</a:t>
            </a:r>
            <a:endParaRPr lang="th-TH" sz="2799" dirty="0"/>
          </a:p>
        </p:txBody>
      </p:sp>
      <p:sp>
        <p:nvSpPr>
          <p:cNvPr id="11" name="TextBox 10"/>
          <p:cNvSpPr txBox="1"/>
          <p:nvPr/>
        </p:nvSpPr>
        <p:spPr>
          <a:xfrm>
            <a:off x="2087593" y="2133319"/>
            <a:ext cx="976549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ถอด</a:t>
            </a:r>
          </a:p>
          <a:p>
            <a:pPr algn="ctr"/>
            <a:r>
              <a:rPr lang="th-TH" sz="2799" dirty="0"/>
              <a:t>บทเรียน</a:t>
            </a:r>
            <a:endParaRPr lang="th-TH" sz="2799" dirty="0"/>
          </a:p>
        </p:txBody>
      </p:sp>
      <p:sp>
        <p:nvSpPr>
          <p:cNvPr id="12" name="TextBox 11"/>
          <p:cNvSpPr txBox="1"/>
          <p:nvPr/>
        </p:nvSpPr>
        <p:spPr>
          <a:xfrm>
            <a:off x="3191773" y="2341488"/>
            <a:ext cx="1082348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บทคัดย่อ</a:t>
            </a:r>
            <a:endParaRPr lang="th-TH" sz="2799" dirty="0"/>
          </a:p>
        </p:txBody>
      </p:sp>
      <p:sp>
        <p:nvSpPr>
          <p:cNvPr id="13" name="TextBox 12"/>
          <p:cNvSpPr txBox="1"/>
          <p:nvPr/>
        </p:nvSpPr>
        <p:spPr>
          <a:xfrm>
            <a:off x="4345382" y="2351575"/>
            <a:ext cx="91723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ขั้นตอน</a:t>
            </a:r>
            <a:endParaRPr lang="th-TH" sz="2799" dirty="0"/>
          </a:p>
        </p:txBody>
      </p:sp>
      <p:sp>
        <p:nvSpPr>
          <p:cNvPr id="16" name="TextBox 15"/>
          <p:cNvSpPr txBox="1"/>
          <p:nvPr/>
        </p:nvSpPr>
        <p:spPr>
          <a:xfrm>
            <a:off x="5360734" y="2361557"/>
            <a:ext cx="91563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วีดีทัศน์</a:t>
            </a:r>
            <a:endParaRPr lang="th-TH" sz="2799" dirty="0"/>
          </a:p>
        </p:txBody>
      </p:sp>
      <p:sp>
        <p:nvSpPr>
          <p:cNvPr id="18" name="TextBox 17"/>
          <p:cNvSpPr txBox="1"/>
          <p:nvPr/>
        </p:nvSpPr>
        <p:spPr>
          <a:xfrm>
            <a:off x="508956" y="3174520"/>
            <a:ext cx="1418978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ชุดดักจับ</a:t>
            </a:r>
          </a:p>
          <a:p>
            <a:pPr algn="ctr"/>
            <a:r>
              <a:rPr lang="th-TH" sz="2799" dirty="0"/>
              <a:t>แมลงวันทอง</a:t>
            </a:r>
            <a:endParaRPr lang="th-TH" sz="2799" dirty="0"/>
          </a:p>
        </p:txBody>
      </p:sp>
      <p:sp>
        <p:nvSpPr>
          <p:cNvPr id="19" name="TextBox 18"/>
          <p:cNvSpPr txBox="1"/>
          <p:nvPr/>
        </p:nvSpPr>
        <p:spPr>
          <a:xfrm>
            <a:off x="715994" y="4192436"/>
            <a:ext cx="1005403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เรื่องของ</a:t>
            </a:r>
          </a:p>
          <a:p>
            <a:pPr algn="ctr"/>
            <a:r>
              <a:rPr lang="th-TH" sz="2799" dirty="0"/>
              <a:t>เม็ดดิน</a:t>
            </a:r>
            <a:endParaRPr lang="th-TH" sz="2799" dirty="0"/>
          </a:p>
        </p:txBody>
      </p:sp>
      <p:sp>
        <p:nvSpPr>
          <p:cNvPr id="20" name="TextBox 19"/>
          <p:cNvSpPr txBox="1"/>
          <p:nvPr/>
        </p:nvSpPr>
        <p:spPr>
          <a:xfrm>
            <a:off x="646984" y="5244859"/>
            <a:ext cx="1079142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หอมกลิ่น</a:t>
            </a:r>
          </a:p>
          <a:p>
            <a:pPr algn="ctr"/>
            <a:r>
              <a:rPr lang="th-TH" sz="2799" dirty="0"/>
              <a:t>กระดาษ</a:t>
            </a:r>
            <a:endParaRPr lang="th-TH" sz="2799" dirty="0"/>
          </a:p>
        </p:txBody>
      </p:sp>
      <p:sp>
        <p:nvSpPr>
          <p:cNvPr id="21" name="TextBox 20"/>
          <p:cNvSpPr txBox="1"/>
          <p:nvPr/>
        </p:nvSpPr>
        <p:spPr>
          <a:xfrm>
            <a:off x="458484" y="6193763"/>
            <a:ext cx="1560042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เกินคาดเครื่อง</a:t>
            </a:r>
          </a:p>
          <a:p>
            <a:pPr algn="ctr"/>
            <a:r>
              <a:rPr lang="th-TH" sz="2799" dirty="0"/>
              <a:t>คัดมะนาว</a:t>
            </a:r>
            <a:endParaRPr lang="th-TH" sz="2799" dirty="0"/>
          </a:p>
        </p:txBody>
      </p:sp>
      <p:sp>
        <p:nvSpPr>
          <p:cNvPr id="33" name="TextBox 32"/>
          <p:cNvSpPr txBox="1"/>
          <p:nvPr/>
        </p:nvSpPr>
        <p:spPr>
          <a:xfrm>
            <a:off x="759124" y="7228932"/>
            <a:ext cx="974946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เรื่องราว</a:t>
            </a:r>
          </a:p>
          <a:p>
            <a:pPr algn="ctr"/>
            <a:r>
              <a:rPr lang="th-TH" sz="2799" dirty="0"/>
              <a:t>โรงสี</a:t>
            </a:r>
            <a:endParaRPr lang="th-TH" sz="2799" dirty="0"/>
          </a:p>
        </p:txBody>
      </p:sp>
      <p:sp>
        <p:nvSpPr>
          <p:cNvPr id="34" name="TextBox 33"/>
          <p:cNvSpPr txBox="1"/>
          <p:nvPr/>
        </p:nvSpPr>
        <p:spPr>
          <a:xfrm>
            <a:off x="77631" y="8298611"/>
            <a:ext cx="2348148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99" dirty="0"/>
              <a:t>ดีกรีกระถาง</a:t>
            </a:r>
          </a:p>
          <a:p>
            <a:pPr algn="ctr"/>
            <a:r>
              <a:rPr lang="th-TH" sz="2799" dirty="0"/>
              <a:t>พืชโตไว</a:t>
            </a:r>
            <a:endParaRPr lang="th-TH" sz="2799" dirty="0"/>
          </a:p>
        </p:txBody>
      </p:sp>
      <p:pic>
        <p:nvPicPr>
          <p:cNvPr id="35" name="รูปภาพ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0" y="3174521"/>
            <a:ext cx="882662" cy="925200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3174521"/>
            <a:ext cx="883678" cy="925200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29" y="3174521"/>
            <a:ext cx="883678" cy="925200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27" y="4176672"/>
            <a:ext cx="880639" cy="925200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0" y="6208217"/>
            <a:ext cx="882662" cy="925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91" y="313449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43" y="4153270"/>
            <a:ext cx="92518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33" y="516533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84" y="5177197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33" y="4157919"/>
            <a:ext cx="92518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22" y="6198967"/>
            <a:ext cx="928378" cy="972000"/>
          </a:xfrm>
          <a:prstGeom prst="rect">
            <a:avLst/>
          </a:prstGeom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60" y="516533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34" y="516533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51" y="4143195"/>
            <a:ext cx="927098" cy="9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94" y="6198967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90" y="6184817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02" y="7206691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14" y="7191762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47" y="7211039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8" y="7203964"/>
            <a:ext cx="927098" cy="9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60" y="8229684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60" y="822968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90" y="822968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84" y="8229684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5" y="357654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5" y="392196"/>
            <a:ext cx="1354139" cy="117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2315" y="408017"/>
            <a:ext cx="976549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ถอด</a:t>
            </a:r>
          </a:p>
          <a:p>
            <a:pPr algn="ctr"/>
            <a:r>
              <a:rPr lang="th-TH" sz="2799" dirty="0"/>
              <a:t>บทเรียน</a:t>
            </a:r>
            <a:endParaRPr lang="th-TH" sz="2799" dirty="0"/>
          </a:p>
        </p:txBody>
      </p:sp>
      <p:sp>
        <p:nvSpPr>
          <p:cNvPr id="5" name="TextBox 4"/>
          <p:cNvSpPr txBox="1"/>
          <p:nvPr/>
        </p:nvSpPr>
        <p:spPr>
          <a:xfrm>
            <a:off x="3019243" y="672841"/>
            <a:ext cx="1082348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บทคัดย่อ</a:t>
            </a:r>
            <a:endParaRPr lang="th-TH" sz="2799" dirty="0"/>
          </a:p>
        </p:txBody>
      </p:sp>
      <p:sp>
        <p:nvSpPr>
          <p:cNvPr id="6" name="TextBox 5"/>
          <p:cNvSpPr txBox="1"/>
          <p:nvPr/>
        </p:nvSpPr>
        <p:spPr>
          <a:xfrm>
            <a:off x="4209690" y="678035"/>
            <a:ext cx="91723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ขั้นตอน</a:t>
            </a:r>
            <a:endParaRPr lang="th-TH" sz="2799" dirty="0"/>
          </a:p>
        </p:txBody>
      </p:sp>
      <p:sp>
        <p:nvSpPr>
          <p:cNvPr id="7" name="TextBox 6"/>
          <p:cNvSpPr txBox="1"/>
          <p:nvPr/>
        </p:nvSpPr>
        <p:spPr>
          <a:xfrm>
            <a:off x="5262113" y="641152"/>
            <a:ext cx="91563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วีดีทัศน์</a:t>
            </a:r>
            <a:endParaRPr lang="th-TH" sz="2799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5" y="1387940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5" y="2396546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849" y="1397470"/>
            <a:ext cx="1396536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ไฉไล</a:t>
            </a:r>
          </a:p>
          <a:p>
            <a:pPr algn="ctr"/>
            <a:r>
              <a:rPr lang="th-TH" sz="2799" dirty="0"/>
              <a:t>แผงตากแห้ง</a:t>
            </a:r>
            <a:endParaRPr lang="th-TH" sz="2799" dirty="0"/>
          </a:p>
        </p:txBody>
      </p:sp>
      <p:sp>
        <p:nvSpPr>
          <p:cNvPr id="3" name="TextBox 2"/>
          <p:cNvSpPr txBox="1"/>
          <p:nvPr/>
        </p:nvSpPr>
        <p:spPr>
          <a:xfrm>
            <a:off x="453167" y="2476301"/>
            <a:ext cx="1301959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รู้แจ้ง</a:t>
            </a:r>
          </a:p>
          <a:p>
            <a:pPr algn="ctr"/>
            <a:r>
              <a:rPr lang="th-TH" sz="2799" dirty="0"/>
              <a:t>สุ่มกกลูกไก่</a:t>
            </a:r>
            <a:endParaRPr lang="th-TH" sz="2799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0" y="3405524"/>
            <a:ext cx="5856919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1322" y="3496972"/>
            <a:ext cx="1293944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ใส่ใจ</a:t>
            </a:r>
          </a:p>
          <a:p>
            <a:pPr algn="ctr"/>
            <a:r>
              <a:rPr lang="th-TH" sz="2799" dirty="0"/>
              <a:t>สิ่งแวดล้อม</a:t>
            </a:r>
            <a:endParaRPr lang="th-TH" sz="2799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8" y="4426195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8" y="5456481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346" y="4530774"/>
            <a:ext cx="1516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/>
              <a:t>ชุดดักจับแมลง</a:t>
            </a:r>
          </a:p>
          <a:p>
            <a:pPr algn="ctr"/>
            <a:r>
              <a:rPr lang="th-TH" sz="1600" dirty="0"/>
              <a:t>ศัตรูพืชเวลากลางคืน</a:t>
            </a:r>
          </a:p>
          <a:p>
            <a:pPr algn="ctr"/>
            <a:r>
              <a:rPr lang="th-TH" sz="1600" dirty="0"/>
              <a:t>ด้วยพลังงานแสงอาทิตย์</a:t>
            </a:r>
            <a:endParaRPr lang="th-TH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368" y="5712821"/>
            <a:ext cx="158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/>
              <a:t>เครื่องเตือนตัดรับมือ</a:t>
            </a:r>
          </a:p>
          <a:p>
            <a:pPr algn="ctr"/>
            <a:r>
              <a:rPr lang="th-TH" sz="2000" dirty="0" err="1"/>
              <a:t>ภัยภิบัติ</a:t>
            </a:r>
            <a:r>
              <a:rPr lang="th-TH" sz="2000" dirty="0"/>
              <a:t>ธรรมชาติ</a:t>
            </a:r>
            <a:endParaRPr lang="th-TH" sz="2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8" y="6486768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6414" y="6711346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/>
              <a:t>การศึกษาประสิทธิภาพ</a:t>
            </a:r>
          </a:p>
          <a:p>
            <a:r>
              <a:rPr lang="th-TH" sz="1600" dirty="0"/>
              <a:t>ของสารเคลือบจาก</a:t>
            </a:r>
            <a:r>
              <a:rPr lang="th-TH" sz="1600" dirty="0" err="1"/>
              <a:t>โฟม</a:t>
            </a:r>
            <a:endParaRPr lang="th-TH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21100" y="7815525"/>
            <a:ext cx="889987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หิ่งห้อย</a:t>
            </a:r>
            <a:endParaRPr lang="th-TH" sz="2799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8" y="7517054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5" y="8532899"/>
            <a:ext cx="5853110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0084" y="8626413"/>
            <a:ext cx="1462259" cy="831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2" dirty="0"/>
              <a:t>การดำรงชีวิต</a:t>
            </a:r>
          </a:p>
          <a:p>
            <a:pPr algn="ctr"/>
            <a:r>
              <a:rPr lang="th-TH" sz="2402" dirty="0"/>
              <a:t>ของนกกระจาบ</a:t>
            </a:r>
            <a:endParaRPr lang="th-TH" sz="2402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59" y="5521046"/>
            <a:ext cx="88424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02" y="1424548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27" y="1428631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42" y="6515911"/>
            <a:ext cx="928378" cy="972000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88" y="6545056"/>
            <a:ext cx="927309" cy="97200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47" y="6515911"/>
            <a:ext cx="928378" cy="972000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02" y="7560899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69" y="7562206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8" y="7567839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7" y="7551296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69" y="4446633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7" y="4472125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8" y="4446633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63" y="6520921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48" y="4448167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63" y="3439191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37" y="3426832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8" y="3442594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38" y="343466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01" y="1417083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8" y="1418519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26" y="2419841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37" y="2421193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7" y="242249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8" y="2439139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05" y="5485622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8" y="5485622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28" y="5499956"/>
            <a:ext cx="927098" cy="96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88" y="8562042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97" y="8562042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00" y="858290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8" y="8568389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37735"/>
              </p:ext>
            </p:extLst>
          </p:nvPr>
        </p:nvGraphicFramePr>
        <p:xfrm>
          <a:off x="552092" y="307648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673526" cy="18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50" y="423369"/>
            <a:ext cx="5325497" cy="126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>
                <a:solidFill>
                  <a:prstClr val="black"/>
                </a:solidFill>
              </a:rPr>
              <a:t>               QR code  </a:t>
            </a:r>
            <a:r>
              <a:rPr lang="th-TH" sz="2799" dirty="0">
                <a:solidFill>
                  <a:prstClr val="black"/>
                </a:solidFill>
              </a:rPr>
              <a:t>สืบค้นข้อมูล</a:t>
            </a:r>
          </a:p>
          <a:p>
            <a:r>
              <a:rPr lang="th-TH" sz="2799" dirty="0">
                <a:solidFill>
                  <a:prstClr val="black"/>
                </a:solidFill>
              </a:rPr>
              <a:t>ศูนย์การเรียนรู้ตามหลักปรัชญาของเศรษฐกิจพอเพียง</a:t>
            </a:r>
          </a:p>
          <a:p>
            <a:r>
              <a:rPr lang="th-TH" sz="2000" dirty="0">
                <a:solidFill>
                  <a:prstClr val="black"/>
                </a:solidFill>
              </a:rPr>
              <a:t>   โรงเรียนท่าข้ามพิทยาคม ตำบลท่าข้าม อำเภอพนัสนิคม  จังหวัดชลบุรี</a:t>
            </a:r>
            <a:endParaRPr lang="th-TH" sz="2000" dirty="0">
              <a:solidFill>
                <a:prstClr val="black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92430"/>
              </p:ext>
            </p:extLst>
          </p:nvPr>
        </p:nvGraphicFramePr>
        <p:xfrm>
          <a:off x="549204" y="202406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grpSp>
        <p:nvGrpSpPr>
          <p:cNvPr id="7" name="กลุ่ม 6"/>
          <p:cNvGrpSpPr/>
          <p:nvPr/>
        </p:nvGrpSpPr>
        <p:grpSpPr>
          <a:xfrm>
            <a:off x="508958" y="2104841"/>
            <a:ext cx="5789560" cy="953851"/>
            <a:chOff x="508955" y="2104844"/>
            <a:chExt cx="5789561" cy="953853"/>
          </a:xfrm>
        </p:grpSpPr>
        <p:sp>
          <p:nvSpPr>
            <p:cNvPr id="5" name="TextBox 4"/>
            <p:cNvSpPr txBox="1"/>
            <p:nvPr/>
          </p:nvSpPr>
          <p:spPr>
            <a:xfrm>
              <a:off x="508955" y="2104844"/>
              <a:ext cx="2104845" cy="95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799" dirty="0">
                  <a:solidFill>
                    <a:prstClr val="black"/>
                  </a:solidFill>
                </a:rPr>
                <a:t>กลุ่มงาน</a:t>
              </a:r>
            </a:p>
            <a:p>
              <a:pPr algn="ctr"/>
              <a:r>
                <a:rPr lang="th-TH" sz="2799" dirty="0">
                  <a:solidFill>
                    <a:prstClr val="black"/>
                  </a:solidFill>
                </a:rPr>
                <a:t>วัฒนธรรม</a:t>
              </a:r>
              <a:endParaRPr lang="th-TH" sz="2799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6100" y="2321664"/>
              <a:ext cx="1410964" cy="52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99" dirty="0">
                  <a:solidFill>
                    <a:prstClr val="black"/>
                  </a:solidFill>
                </a:rPr>
                <a:t>ถอดบทเรียน</a:t>
              </a:r>
              <a:endParaRPr lang="th-TH" sz="2799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58116" y="2349116"/>
              <a:ext cx="917239" cy="52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99" dirty="0">
                  <a:solidFill>
                    <a:prstClr val="black"/>
                  </a:solidFill>
                </a:rPr>
                <a:t>ขั้นตอน</a:t>
              </a:r>
              <a:endParaRPr lang="th-TH" sz="2799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82881" y="2363631"/>
              <a:ext cx="915635" cy="52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99" dirty="0">
                  <a:solidFill>
                    <a:prstClr val="black"/>
                  </a:solidFill>
                </a:rPr>
                <a:t>วีดีทัศน์</a:t>
              </a:r>
              <a:endParaRPr lang="th-TH" sz="2799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40277"/>
              </p:ext>
            </p:extLst>
          </p:nvPr>
        </p:nvGraphicFramePr>
        <p:xfrm>
          <a:off x="556067" y="4124838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9985" y="3103041"/>
            <a:ext cx="1451038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>
                <a:solidFill>
                  <a:prstClr val="black"/>
                </a:solidFill>
              </a:rPr>
              <a:t>โคกพนมดี</a:t>
            </a:r>
          </a:p>
          <a:p>
            <a:pPr algn="ctr"/>
            <a:r>
              <a:rPr lang="th-TH" sz="2799" dirty="0">
                <a:solidFill>
                  <a:prstClr val="black"/>
                </a:solidFill>
              </a:rPr>
              <a:t>โบราณสถาน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56817"/>
              </p:ext>
            </p:extLst>
          </p:nvPr>
        </p:nvGraphicFramePr>
        <p:xfrm>
          <a:off x="560715" y="5190750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34189" y="5474601"/>
            <a:ext cx="1725152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ชุมนุมกลองยาว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3171"/>
              </p:ext>
            </p:extLst>
          </p:nvPr>
        </p:nvGraphicFramePr>
        <p:xfrm>
          <a:off x="561081" y="6260423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49785" y="6535242"/>
            <a:ext cx="1737976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ชุมนุ</a:t>
            </a:r>
            <a:r>
              <a:rPr lang="th-TH" sz="2799" dirty="0">
                <a:solidFill>
                  <a:prstClr val="black"/>
                </a:solidFill>
              </a:rPr>
              <a:t>ม</a:t>
            </a:r>
            <a:r>
              <a:rPr lang="th-TH" sz="2799" dirty="0">
                <a:solidFill>
                  <a:prstClr val="black"/>
                </a:solidFill>
              </a:rPr>
              <a:t>ดนตรีไทย</a:t>
            </a:r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7" name="ตาราง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310691"/>
              </p:ext>
            </p:extLst>
          </p:nvPr>
        </p:nvGraphicFramePr>
        <p:xfrm>
          <a:off x="555660" y="7303381"/>
          <a:ext cx="5947910" cy="105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56738"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025" name="TextBox 1024"/>
          <p:cNvSpPr txBox="1"/>
          <p:nvPr/>
        </p:nvSpPr>
        <p:spPr>
          <a:xfrm>
            <a:off x="461063" y="7642719"/>
            <a:ext cx="2071401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>
                <a:solidFill>
                  <a:prstClr val="black"/>
                </a:solidFill>
              </a:rPr>
              <a:t>ชุมนุมนาฏศิลป์ไทย</a:t>
            </a:r>
          </a:p>
          <a:p>
            <a:endParaRPr lang="th-TH" sz="2799" dirty="0">
              <a:solidFill>
                <a:prstClr val="black"/>
              </a:solidFill>
            </a:endParaRPr>
          </a:p>
        </p:txBody>
      </p:sp>
      <p:graphicFrame>
        <p:nvGraphicFramePr>
          <p:cNvPr id="39" name="ตาราง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18502"/>
              </p:ext>
            </p:extLst>
          </p:nvPr>
        </p:nvGraphicFramePr>
        <p:xfrm>
          <a:off x="557067" y="8367622"/>
          <a:ext cx="5947910" cy="1066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314"/>
                <a:gridCol w="1345722"/>
                <a:gridCol w="1362972"/>
                <a:gridCol w="1306902"/>
              </a:tblGrid>
              <a:tr h="1066410">
                <a:tc>
                  <a:txBody>
                    <a:bodyPr/>
                    <a:lstStyle/>
                    <a:p>
                      <a:endParaRPr lang="th-TH" sz="13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th-TH" sz="1300" dirty="0"/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1030" name="TextBox 1029"/>
          <p:cNvSpPr txBox="1"/>
          <p:nvPr/>
        </p:nvSpPr>
        <p:spPr>
          <a:xfrm>
            <a:off x="887957" y="8429777"/>
            <a:ext cx="1346844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>
                <a:solidFill>
                  <a:prstClr val="black"/>
                </a:solidFill>
              </a:rPr>
              <a:t>ชุมนุมดนตรี</a:t>
            </a:r>
          </a:p>
          <a:p>
            <a:pPr algn="ctr"/>
            <a:r>
              <a:rPr lang="th-TH" sz="2799" dirty="0">
                <a:solidFill>
                  <a:prstClr val="black"/>
                </a:solidFill>
              </a:rPr>
              <a:t>ลูกทุ่ง</a:t>
            </a:r>
            <a:endParaRPr lang="th-TH" sz="2799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3" y="3118806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3" y="311880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6651" y="4457280"/>
            <a:ext cx="1983235" cy="461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2" dirty="0"/>
              <a:t>โคกพนมดี </a:t>
            </a:r>
            <a:r>
              <a:rPr lang="en-US" sz="2402" dirty="0"/>
              <a:t>English</a:t>
            </a:r>
            <a:endParaRPr lang="th-TH" sz="2402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46" y="418634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3" y="418634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54" y="3116680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5" y="4200133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5" y="525021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63" y="5250214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3" y="523444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5" y="6310851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46" y="631643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60" y="631643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5" y="7370798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82" y="7370798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5" y="7355031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85" y="8416500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89" y="8429776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12" y="8428021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6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2" y="1057455"/>
            <a:ext cx="595629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08" y="1108684"/>
            <a:ext cx="1181734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กลุ่มงาน</a:t>
            </a:r>
          </a:p>
          <a:p>
            <a:pPr algn="ctr"/>
            <a:r>
              <a:rPr lang="th-TH" sz="2799" dirty="0"/>
              <a:t>วัฒนธรรม</a:t>
            </a:r>
            <a:endParaRPr lang="th-TH" sz="2799" dirty="0"/>
          </a:p>
        </p:txBody>
      </p:sp>
      <p:sp>
        <p:nvSpPr>
          <p:cNvPr id="3" name="TextBox 2"/>
          <p:cNvSpPr txBox="1"/>
          <p:nvPr/>
        </p:nvSpPr>
        <p:spPr>
          <a:xfrm>
            <a:off x="2193438" y="1373508"/>
            <a:ext cx="141096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ถอดบทเรียน</a:t>
            </a:r>
            <a:endParaRPr lang="th-TH" sz="2799" dirty="0"/>
          </a:p>
        </p:txBody>
      </p:sp>
      <p:sp>
        <p:nvSpPr>
          <p:cNvPr id="4" name="TextBox 3"/>
          <p:cNvSpPr txBox="1"/>
          <p:nvPr/>
        </p:nvSpPr>
        <p:spPr>
          <a:xfrm>
            <a:off x="3785833" y="1369741"/>
            <a:ext cx="91723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ขั้นตอน</a:t>
            </a:r>
            <a:endParaRPr lang="th-TH" sz="2799" dirty="0"/>
          </a:p>
        </p:txBody>
      </p:sp>
      <p:sp>
        <p:nvSpPr>
          <p:cNvPr id="5" name="TextBox 4"/>
          <p:cNvSpPr txBox="1"/>
          <p:nvPr/>
        </p:nvSpPr>
        <p:spPr>
          <a:xfrm>
            <a:off x="5139008" y="1405933"/>
            <a:ext cx="91563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99" dirty="0"/>
              <a:t>วีดีทัศน์</a:t>
            </a:r>
            <a:endParaRPr lang="th-TH" sz="2799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2" y="2118383"/>
            <a:ext cx="595629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3" y="3177542"/>
            <a:ext cx="596115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5761" y="3236540"/>
            <a:ext cx="1519967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กิจกรรม</a:t>
            </a:r>
          </a:p>
          <a:p>
            <a:pPr algn="ctr"/>
            <a:r>
              <a:rPr lang="th-TH" sz="2799" dirty="0"/>
              <a:t>สัมพันธ์ชุมชน</a:t>
            </a:r>
            <a:endParaRPr lang="th-TH" sz="2799" dirty="0"/>
          </a:p>
        </p:txBody>
      </p:sp>
      <p:sp>
        <p:nvSpPr>
          <p:cNvPr id="13" name="TextBox 12"/>
          <p:cNvSpPr txBox="1"/>
          <p:nvPr/>
        </p:nvSpPr>
        <p:spPr>
          <a:xfrm>
            <a:off x="379892" y="2164115"/>
            <a:ext cx="1734770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799" dirty="0"/>
              <a:t>วันสำคัญทาง</a:t>
            </a:r>
          </a:p>
          <a:p>
            <a:pPr algn="ctr"/>
            <a:r>
              <a:rPr lang="th-TH" sz="2799" dirty="0"/>
              <a:t>พระพุทธศาสนา</a:t>
            </a:r>
            <a:endParaRPr lang="th-TH" sz="2799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32" y="2164115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61" y="2164790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32" y="3253518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32" y="2149022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32" y="3227594"/>
            <a:ext cx="92837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27" y="3236541"/>
            <a:ext cx="92730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3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รูปภาพ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77" y="260789"/>
            <a:ext cx="1466851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รูปภาพ 6" descr="1547997361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79" y="3089538"/>
            <a:ext cx="2857500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รูปภาพ 30" descr="Screenshot_20190121-014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2167"/>
          <a:stretch>
            <a:fillRect/>
          </a:stretch>
        </p:blipFill>
        <p:spPr bwMode="auto">
          <a:xfrm>
            <a:off x="2472025" y="5035258"/>
            <a:ext cx="2476501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รูปภาพ 29" descr="Screenshot_20190121-0143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3090"/>
          <a:stretch>
            <a:fillRect/>
          </a:stretch>
        </p:blipFill>
        <p:spPr bwMode="auto">
          <a:xfrm>
            <a:off x="4154430" y="3763672"/>
            <a:ext cx="2000248" cy="24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38912" y="-197538"/>
            <a:ext cx="184735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2" tIns="45720" rIns="91442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799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279782" y="1877714"/>
            <a:ext cx="4512778" cy="119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2" tIns="45720" rIns="91442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198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บันทึกการใช้สื่อ  </a:t>
            </a:r>
            <a:r>
              <a:rPr lang="en-US" sz="2198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Digital  E-Book</a:t>
            </a:r>
            <a:r>
              <a:rPr lang="en-US" sz="2198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  <a:r>
              <a:rPr lang="th-TH" sz="2198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สำหรับการเรียนรู้</a:t>
            </a:r>
            <a:endParaRPr lang="en-US" sz="599" dirty="0"/>
          </a:p>
          <a:p>
            <a:pPr defTabSz="9143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198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ของศูนย์การเรียนรู้ตามหลักปรัชญาของเศรษฐกิจพอเพียง</a:t>
            </a:r>
            <a:endParaRPr lang="en-US" sz="599" dirty="0"/>
          </a:p>
          <a:p>
            <a:pPr defTabSz="9143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99" dirty="0">
              <a:latin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6650" y="6953154"/>
            <a:ext cx="3855547" cy="249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2" tIns="45720" rIns="91442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99" dirty="0">
              <a:latin typeface="Arial" panose="020B0604020202020204" pitchFamily="34" charset="0"/>
            </a:endParaRPr>
          </a:p>
          <a:p>
            <a:pPr algn="ctr" defTabSz="9143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99" dirty="0">
                <a:latin typeface="Arial" panose="020B0604020202020204" pitchFamily="34" charset="0"/>
              </a:rPr>
              <a:t/>
            </a:r>
            <a:br>
              <a:rPr lang="en-US" sz="2799" dirty="0">
                <a:latin typeface="Arial" panose="020B0604020202020204" pitchFamily="34" charset="0"/>
              </a:rPr>
            </a:br>
            <a:endParaRPr lang="en-US" sz="2799" dirty="0">
              <a:latin typeface="Arial" panose="020B0604020202020204" pitchFamily="34" charset="0"/>
            </a:endParaRPr>
          </a:p>
          <a:p>
            <a:pPr algn="ctr" defTabSz="9143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2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โรงเรียนท่าข้ามพิทยาคม</a:t>
            </a:r>
            <a:endParaRPr lang="en-US" sz="599" dirty="0"/>
          </a:p>
          <a:p>
            <a:pPr algn="ctr" defTabSz="9143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2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ตำบลท่าข้าม  อำเภอพนัสนิคม  จังหวัดชลบุรี</a:t>
            </a:r>
            <a:endParaRPr lang="en-US" sz="599" dirty="0"/>
          </a:p>
          <a:p>
            <a:pPr algn="ctr" defTabSz="9143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2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สังกัดองค์การบริหารส่วนจังหวัดชลบุรี</a:t>
            </a:r>
            <a:endParaRPr lang="th-TH" sz="2799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4592" y="321534"/>
            <a:ext cx="6693408" cy="849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คำนำ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	</a:t>
            </a:r>
            <a:r>
              <a:rPr lang="en-US" sz="1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“</a:t>
            </a:r>
            <a:r>
              <a:rPr lang="th-TH" sz="1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เศรษฐกิจพอเพียง” เป็นปรัชญาที่พระบาทสมเด็จพระเจ้าอยู่หัว</a:t>
            </a:r>
            <a:r>
              <a:rPr lang="th-TH" sz="1800" dirty="0"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ภูมิพลอดุลยเดช 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รัชกาลที่ 9 ทรงมีพระ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ราชดำรัส ชี้แนะ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แนวทาง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การดำเนิน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ชีวิตแก่พสกนิกรชาวไทยให้</a:t>
            </a:r>
            <a:r>
              <a:rPr lang="th-TH" sz="1800" dirty="0"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เข้าถึงทางสายกลางของชีวิตและเพื่อคงไว้ซึ่งทฤษฏีของการพัฒนาที่ยั่งยืน ทฤษฎีนี้เป็นพื้นฐานของการดำรงชีวิตซึ่งอยู่ระหว่างสังคมระดับ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ท้องถิ่นและตลอดระดับสากล  พระองค์ทรง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เน้นย้ำแนว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ทางการแก้ไข เพื่อให้รอดพ้น และสามารถ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ดำรง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อยู่ได้ อย่างมั่นคงและยั่งยืน ภายใต้กระแส</a:t>
            </a:r>
            <a:r>
              <a:rPr lang="th-TH" sz="1800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โลกาภิวัฒน์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และความเปลี่ยนแปลงต่าง ๆ </a:t>
            </a:r>
            <a:r>
              <a:rPr lang="en-US" sz="1800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r>
              <a:rPr lang="th-TH" sz="1800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ดังนั้นโรงเรียนท่าข้ามพิทยาคม จึงได้น้อมนำหลักปรัชญา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เศรษฐกิจพอเพียง</a:t>
            </a: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มาใช้ขับเคลื่อนการจัดการศึกษาและ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เป็นแนวทางในการ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บริหารสถานศึกษา  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การ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จัดการ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เรียนการสอนของครู โดยนำมาประยุกต์ใช้กับการเรียนการ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สอนจัด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กิจกรรมเสริมในโรงเรียน  จัดกิจกรรมชุมชนแบบมีส่วนร่วม  ที่เน้นความสมดุลทั้ง </a:t>
            </a:r>
            <a:r>
              <a:rPr lang="en-US" sz="1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3 </a:t>
            </a:r>
            <a:r>
              <a:rPr lang="th-TH" sz="1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คุณลักษณะ คือ พอประมาณ มีเหตุมีผล และมีภูมิคุ้มกัน ซึ่งเป็นกระบวนการสร้างคนให้กับสังคม ซึ่งภายในโรงเรียนท่าข้ามพิทยาคมได้จัดเป็นศูนย์การเรียนรู้ตามหลักปรัชญาของเศรษฐกิจพอเพียง โดยแบ่งเป็นกลุ่มงานที่นักเรียนมีความถนัดและสนใจต่อการเรียนรู้ แบ่งออกเป็น  5  </a:t>
            </a:r>
            <a:r>
              <a:rPr lang="th-TH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กลุ่ม</a:t>
            </a:r>
            <a:r>
              <a:rPr lang="th-TH" sz="1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งาน  ได้แก่  กลุ่มงานพืช   กลุ่มงานสัตว์   กลุ่มงานแปรรูป  กลุ่มงานนวัตกรรม  และกลุ่มงานวัฒนธรรมท้องถิ่น  ซึ่งจะมุ่งเน้นให้เกิดกระบวนการเรียนรู้ โดยสร้างความตระหนักให้เกิดขึ้นในตัวครูและนักเรียน สร้างคนด้านการทำงานเป็นทีม  เป็นกิจกรรมที่เน้นความพอเพียงที่เกิดจากรากฐานทรัพยากรที่มีในโรงเรียนและในชุมน พยายามจัดระบบรายได้ที่มีให้สมดุลกับรายจ่ายอย่างมีเหตุผล  รู้จักการแบ่งปันผู้อื่น  รู้จักการใช้เทคโนโลยี และนวัตกรรม ภูมิปัญญาที่เหมาะสม  โดยสอดคล้องกับสภาพแวดล้อมในโรงเรียนและในชุมชน  ฝึกฝนการใช้ทรัพยากรอย่างฉลาด สร้างจิตสำนึกในการอนุรักษ์สิ่งแวดล้อม เน้นการคิดวิเคราะห์ และจัดการอย่างฉลาดให้เกิดประโยชน์สูงสุด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</a:pP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การใช้สื่อ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Digital E-book</a:t>
            </a:r>
            <a:r>
              <a:rPr lang="en-US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</a:t>
            </a:r>
            <a:r>
              <a:rPr lang="en-US" sz="1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r>
              <a:rPr lang="th-TH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จึงเป็นการนำเสนอข้อมูลภายในศูนย์การเรียนรู้ตามหลักปรัชญาเศรษฐกิจพอเพียงของ โรงเรียนท่าข้ามพิทยาคม โดยมีการนำเทคโนโลยีมาใช้เป็นเครื่องมือในการสร้างนวัตกรรมการเรียนรู้จากระบบ </a:t>
            </a:r>
            <a:r>
              <a:rPr lang="en-US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Android </a:t>
            </a:r>
            <a:r>
              <a:rPr lang="th-TH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ใช้งานใน </a:t>
            </a:r>
            <a:r>
              <a:rPr lang="en-US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Play store </a:t>
            </a:r>
            <a:r>
              <a:rPr lang="th-TH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และระบบ </a:t>
            </a:r>
            <a:r>
              <a:rPr lang="en-US" sz="1800" dirty="0" err="1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ios</a:t>
            </a:r>
            <a:r>
              <a:rPr lang="en-US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</a:t>
            </a:r>
            <a:r>
              <a:rPr lang="th-TH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ใช้งานบน</a:t>
            </a:r>
            <a:r>
              <a:rPr lang="en-US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App store </a:t>
            </a:r>
            <a:r>
              <a:rPr lang="th-TH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โดยการเรียนรู้ผ่าน </a:t>
            </a:r>
            <a:r>
              <a:rPr lang="en-US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QR code </a:t>
            </a:r>
            <a:r>
              <a:rPr lang="th-TH" sz="1800" dirty="0" smtClean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ซึ่งเป็นการพัฒนาการศึกษาให้เกิดประสิทธิภาพสูงสุด สามารถเรียนรู้ด้วยตนเอได้ตลอดเวลาและยังส่งผลไปถึงการเรียนรู้อย่างรวดเร็ว มีประสิทธิภาพสูงขึ้นกว่าเดิม ทำให้เกิดแรงจูงใจในการศึกษาและเป็นนวัตกรรมการเรียนรู้ไร้พรหมแดน สอดคล้องกับการเปลี่ยนแปลงของโลก โดยสามารถใช้เรียนรู้ได้ตั้งแต่วัยเรียนจนกระทั่งทำไปสู่การประกอบอาชีพ โรงเรียนท่าข้ามพิทยาคมจึงหวังเป็นอย่างยิ่งว่าจะเป็นประโยชน์ต่อผู้สนใจสืบต่อไป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</a:pP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                                                                                                  โรงเรียนท่าข้าม</a:t>
            </a:r>
            <a:r>
              <a:rPr lang="th-TH" sz="18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พิทยาคม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79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373</Words>
  <Application>Microsoft Office PowerPoint</Application>
  <PresentationFormat>กระดาษ A4 (210x297 มม.)</PresentationFormat>
  <Paragraphs>119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julalakmay555@gmail.com</dc:creator>
  <cp:lastModifiedBy>user</cp:lastModifiedBy>
  <cp:revision>82</cp:revision>
  <cp:lastPrinted>2019-02-22T06:15:42Z</cp:lastPrinted>
  <dcterms:created xsi:type="dcterms:W3CDTF">2019-02-21T11:28:42Z</dcterms:created>
  <dcterms:modified xsi:type="dcterms:W3CDTF">2019-07-02T04:24:23Z</dcterms:modified>
</cp:coreProperties>
</file>